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6" r:id="rId5"/>
    <p:sldId id="306" r:id="rId6"/>
    <p:sldId id="270" r:id="rId7"/>
    <p:sldId id="273" r:id="rId8"/>
    <p:sldId id="307" r:id="rId9"/>
    <p:sldId id="292" r:id="rId10"/>
    <p:sldId id="296" r:id="rId11"/>
    <p:sldId id="297" r:id="rId12"/>
    <p:sldId id="281" r:id="rId13"/>
    <p:sldId id="287" r:id="rId14"/>
    <p:sldId id="288" r:id="rId15"/>
    <p:sldId id="305" r:id="rId16"/>
    <p:sldId id="303" r:id="rId17"/>
    <p:sldId id="308" r:id="rId18"/>
  </p:sldIdLst>
  <p:sldSz cx="12192000" cy="6858000"/>
  <p:notesSz cx="7099300" cy="102346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6" autoAdjust="0"/>
    <p:restoredTop sz="67351" autoAdjust="0"/>
  </p:normalViewPr>
  <p:slideViewPr>
    <p:cSldViewPr snapToGrid="0" showGuides="1">
      <p:cViewPr varScale="1">
        <p:scale>
          <a:sx n="82" d="100"/>
          <a:sy n="82" d="100"/>
        </p:scale>
        <p:origin x="197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l" rtl="0">
              <a:defRPr sz="13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2021/3/22</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l" rtl="0">
              <a:defRPr sz="13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rtl="0">
              <a:defRPr sz="1300">
                <a:latin typeface="Meiryo UI" panose="020B0604030504040204" pitchFamily="50" charset="-128"/>
                <a:ea typeface="Meiryo UI" panose="020B0604030504040204" pitchFamily="50" charset="-128"/>
              </a:defRPr>
            </a:lvl1pPr>
          </a:lstStyle>
          <a:p>
            <a:fld id="{D15133AB-7960-41BA-914E-9F16E0AD760B}" type="datetime1">
              <a:rPr lang="ja-JP" altLang="en-US" smtClean="0"/>
              <a:pPr/>
              <a:t>2021/3/22</a:t>
            </a:fld>
            <a:endParaRPr lang="ja-JP" altLang="en-US" dirty="0"/>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rtl="0"/>
            <a:endParaRPr lang="ja-JP" altLang="en-US" dirty="0"/>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l" rtl="0">
              <a:defRPr sz="1300">
                <a:latin typeface="Meiryo UI" panose="020B0604030504040204" pitchFamily="50" charset="-128"/>
                <a:ea typeface="Meiryo UI" panose="020B0604030504040204" pitchFamily="50" charset="-128"/>
              </a:defRPr>
            </a:lvl1pPr>
          </a:lstStyle>
          <a:p>
            <a:pPr algn="r"/>
            <a:fld id="{0A3C37BE-C303-496D-B5CD-85F2937540FC}" type="slidenum">
              <a:rPr lang="en-US" altLang="ja-JP" smtClean="0"/>
              <a:pPr algn="r"/>
              <a:t>‹#›</a:t>
            </a:fld>
            <a:endParaRPr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1279525"/>
            <a:ext cx="6140450" cy="3454400"/>
          </a:xfrm>
        </p:spPr>
      </p:sp>
      <p:sp>
        <p:nvSpPr>
          <p:cNvPr id="3" name="ノート プレースホルダー 2"/>
          <p:cNvSpPr>
            <a:spLocks noGrp="1"/>
          </p:cNvSpPr>
          <p:nvPr>
            <p:ph type="body" idx="1"/>
          </p:nvPr>
        </p:nvSpPr>
        <p:spPr/>
        <p:txBody>
          <a:bodyPr/>
          <a:lstStyle/>
          <a:p>
            <a:r>
              <a:rPr kumimoji="1" lang="ja-JP" altLang="en-US" dirty="0"/>
              <a:t>みなさん、こんにちは。</a:t>
            </a:r>
            <a:endParaRPr kumimoji="1" lang="en-US" altLang="ja-JP" dirty="0"/>
          </a:p>
          <a:p>
            <a:r>
              <a:rPr kumimoji="1" lang="ja-JP" altLang="en-US" dirty="0"/>
              <a:t>京都大学の駒込武と申します。</a:t>
            </a:r>
            <a:endParaRPr kumimoji="1" lang="en-US" altLang="ja-JP" dirty="0"/>
          </a:p>
          <a:p>
            <a:r>
              <a:rPr kumimoji="1" lang="ja-JP" altLang="en-US" dirty="0"/>
              <a:t>今日はオンラインでの参加となってしまうことをお許しください。</a:t>
            </a:r>
            <a:endParaRPr kumimoji="1" lang="en-US" altLang="ja-JP" dirty="0"/>
          </a:p>
          <a:p>
            <a:r>
              <a:rPr kumimoji="1" lang="ja-JP" altLang="en-US" dirty="0"/>
              <a:t>画面共有をしながら、お話をさせていただきます。</a:t>
            </a:r>
            <a:endParaRPr kumimoji="1" lang="en-US" altLang="ja-JP" dirty="0"/>
          </a:p>
          <a:p>
            <a:r>
              <a:rPr kumimoji="1" lang="ja-JP" altLang="en-US" dirty="0"/>
              <a:t>（画面の共有）</a:t>
            </a:r>
            <a:endParaRPr kumimoji="1" lang="en-US" altLang="ja-JP" dirty="0"/>
          </a:p>
          <a:p>
            <a:r>
              <a:rPr lang="ja-JP" altLang="en-US" sz="1800" dirty="0"/>
              <a:t>「大学自治の危機と自由の恢復</a:t>
            </a:r>
            <a:r>
              <a:rPr lang="en-US" altLang="ja-JP" sz="1200" dirty="0"/>
              <a:t>―</a:t>
            </a:r>
            <a:r>
              <a:rPr lang="ja-JP" altLang="en-US" sz="1200" dirty="0"/>
              <a:t>国立大学の学長選考問題を通して考える」</a:t>
            </a:r>
            <a:br>
              <a:rPr lang="ja-JP" altLang="en-US" sz="1800" dirty="0"/>
            </a:br>
            <a:r>
              <a:rPr lang="ja-JP" altLang="en-US" sz="1800" dirty="0"/>
              <a:t>というテーマでお話させていただきます。</a:t>
            </a:r>
            <a:endParaRPr kumimoji="1" lang="en-US" altLang="ja-JP"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a:t>
            </a:fld>
            <a:endParaRPr lang="ja-JP" altLang="en-US" dirty="0"/>
          </a:p>
        </p:txBody>
      </p:sp>
    </p:spTree>
    <p:extLst>
      <p:ext uri="{BB962C8B-B14F-4D97-AF65-F5344CB8AC3E}">
        <p14:creationId xmlns:p14="http://schemas.microsoft.com/office/powerpoint/2010/main" val="131614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さらに、大学の主導する新自由主義の風潮が、大学自治の土台を侵食していることにも着目しておきたいと思います。</a:t>
            </a:r>
            <a:endParaRPr kumimoji="1" lang="en-US" altLang="ja-JP" dirty="0"/>
          </a:p>
          <a:p>
            <a:r>
              <a:rPr kumimoji="1" lang="ja-JP" altLang="en-US" dirty="0"/>
              <a:t>ここでもういちど京都大学の状況をとりあげます。</a:t>
            </a:r>
            <a:endParaRPr kumimoji="1" lang="en-US" altLang="ja-JP" dirty="0"/>
          </a:p>
          <a:p>
            <a:r>
              <a:rPr kumimoji="1" lang="ja-JP" altLang="en-US" dirty="0"/>
              <a:t>京大執行部が吉田寮生の立ち退きを求める論理は非正規学生を受け入れているのがけしからないということです。この非正規学生の中ではさまざまな事情で留学生の占める割合が大きくなっています。</a:t>
            </a:r>
          </a:p>
          <a:p>
            <a:r>
              <a:rPr kumimoji="1" lang="ja-JP" altLang="en-US" dirty="0"/>
              <a:t>この点について、当時の担当理事は「支払ってもらえるコストによって受けるサービスは違って当然」とまさに新自由主義の論理を振りかざしています。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文部科学大臣の任命した監事の監査報告（</a:t>
            </a:r>
            <a:r>
              <a:rPr kumimoji="1" lang="en-US" altLang="ja-JP" dirty="0"/>
              <a:t>2018</a:t>
            </a:r>
            <a:r>
              <a:rPr kumimoji="1" lang="ja-JP" altLang="en-US" dirty="0"/>
              <a:t>年）でも「正規学生以外の入寮も許すような不適切な入寮選考は改めるべきである」と明確に記しています。</a:t>
            </a:r>
          </a:p>
          <a:p>
            <a:r>
              <a:rPr kumimoji="1" lang="ja-JP" altLang="en-US" dirty="0"/>
              <a:t>これに対して、吉田寮自治会の側では「セーフティーネットとしての自治寮」という観点から正規学生／非正規学生という区分にかかわりなく、経済的に困っている学生を優先的に受け入れる方針を明確化しています。</a:t>
            </a:r>
            <a:endParaRPr kumimoji="1" lang="en-US" altLang="ja-JP" dirty="0"/>
          </a:p>
          <a:p>
            <a:r>
              <a:rPr kumimoji="1" lang="ja-JP" altLang="en-US" dirty="0"/>
              <a:t>職員組織の中でも正規と非正規の違いが大きな問題となっています。</a:t>
            </a:r>
          </a:p>
          <a:p>
            <a:r>
              <a:rPr kumimoji="1" lang="ja-JP" altLang="en-US" dirty="0"/>
              <a:t>京大職組による「職員の勤務条件改善のためのアンケート」（</a:t>
            </a:r>
            <a:r>
              <a:rPr kumimoji="1" lang="en-US" altLang="ja-JP" dirty="0"/>
              <a:t>2020</a:t>
            </a:r>
            <a:r>
              <a:rPr kumimoji="1" lang="ja-JP" altLang="en-US" dirty="0"/>
              <a:t>年）では、ある非正規の女性職員が「無期雇用になったとして、</a:t>
            </a:r>
            <a:r>
              <a:rPr kumimoji="1" lang="en-US" altLang="ja-JP" dirty="0"/>
              <a:t>60</a:t>
            </a:r>
            <a:r>
              <a:rPr kumimoji="1" lang="ja-JP" altLang="en-US" dirty="0"/>
              <a:t>才ぐらいまで、そのまま？昇級とかないの？（昇任も？）とかすごく疑問です。結果的に</a:t>
            </a:r>
            <a:r>
              <a:rPr kumimoji="1" lang="en-US" altLang="ja-JP" dirty="0"/>
              <a:t>…</a:t>
            </a:r>
            <a:r>
              <a:rPr kumimoji="1" lang="ja-JP" altLang="en-US" dirty="0"/>
              <a:t>女性が多いので、女性の働き方とか賃金はその程度でよいというような考え方があるのではないか」と問いかけています。</a:t>
            </a:r>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10</a:t>
            </a:fld>
            <a:endParaRPr lang="ja-JP" altLang="en-US" dirty="0"/>
          </a:p>
        </p:txBody>
      </p:sp>
    </p:spTree>
    <p:extLst>
      <p:ext uri="{BB962C8B-B14F-4D97-AF65-F5344CB8AC3E}">
        <p14:creationId xmlns:p14="http://schemas.microsoft.com/office/powerpoint/2010/main" val="1970690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新自由主義なコストカットの行き着く先は、医療すら軽視するものとなっています。</a:t>
            </a:r>
            <a:endParaRPr kumimoji="1" lang="en-US" altLang="ja-JP" dirty="0"/>
          </a:p>
          <a:p>
            <a:r>
              <a:rPr kumimoji="1" lang="en-US" altLang="ja-JP" dirty="0"/>
              <a:t>2020</a:t>
            </a:r>
            <a:r>
              <a:rPr kumimoji="1" lang="ja-JP" altLang="en-US" dirty="0"/>
              <a:t>年</a:t>
            </a:r>
            <a:r>
              <a:rPr kumimoji="1" lang="en-US" altLang="ja-JP" dirty="0"/>
              <a:t>7</a:t>
            </a:r>
            <a:r>
              <a:rPr kumimoji="1" lang="ja-JP" altLang="en-US" dirty="0"/>
              <a:t>月、京大附属病院長が、新型コロナ感染症対策の一環として、手術室などの陰圧室化工事のために</a:t>
            </a:r>
            <a:r>
              <a:rPr kumimoji="1" lang="en-US" altLang="ja-JP" dirty="0"/>
              <a:t>3000</a:t>
            </a:r>
            <a:r>
              <a:rPr kumimoji="1" lang="ja-JP" altLang="en-US" dirty="0"/>
              <a:t>万円を目標額としてクラウドファンディングを始めました。</a:t>
            </a:r>
          </a:p>
          <a:p>
            <a:r>
              <a:rPr kumimoji="1" lang="ja-JP" altLang="en-US" dirty="0"/>
              <a:t>京大職組は、緊急性に鑑みて病院の呼びかけを支持して応援しながらも、本来ならば民間の寄附金によるべきものではなく、政府が最優先で予算措置をすべきものとして政府を批判しました。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最近、「社会貢献」が大切だと盛んにいわれますが、</a:t>
            </a:r>
            <a:r>
              <a:rPr kumimoji="1" lang="ja-JP" altLang="en-US" sz="1200" dirty="0"/>
              <a:t>研究・教育・医療の充実こそ最大の「社会貢献」だのはずだと思います。</a:t>
            </a:r>
            <a:endParaRPr kumimoji="1" lang="en-US" altLang="ja-JP" sz="1200"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11</a:t>
            </a:fld>
            <a:endParaRPr lang="ja-JP" altLang="en-US" dirty="0"/>
          </a:p>
        </p:txBody>
      </p:sp>
    </p:spTree>
    <p:extLst>
      <p:ext uri="{BB962C8B-B14F-4D97-AF65-F5344CB8AC3E}">
        <p14:creationId xmlns:p14="http://schemas.microsoft.com/office/powerpoint/2010/main" val="95431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話はこれでは終わりません。</a:t>
            </a:r>
            <a:endParaRPr kumimoji="1" lang="en-US" altLang="ja-JP" dirty="0"/>
          </a:p>
          <a:p>
            <a:r>
              <a:rPr kumimoji="1" lang="ja-JP" altLang="en-US" dirty="0"/>
              <a:t>今年</a:t>
            </a:r>
            <a:r>
              <a:rPr kumimoji="1" lang="en-US" altLang="ja-JP" dirty="0"/>
              <a:t>3</a:t>
            </a:r>
            <a:r>
              <a:rPr kumimoji="1" lang="ja-JP" altLang="en-US" dirty="0"/>
              <a:t>月</a:t>
            </a:r>
            <a:r>
              <a:rPr kumimoji="1" lang="en-US" altLang="ja-JP" dirty="0"/>
              <a:t>2</a:t>
            </a:r>
            <a:r>
              <a:rPr kumimoji="1" lang="ja-JP" altLang="en-US" dirty="0"/>
              <a:t>日には、「学長選考会議」の権限を強化して「学長選考・監察会議」とする国立大学法人法改正案を菅内閣が閣議決定しました。</a:t>
            </a:r>
            <a:endParaRPr kumimoji="1" lang="en-US" altLang="ja-JP" dirty="0"/>
          </a:p>
          <a:p>
            <a:r>
              <a:rPr kumimoji="1" lang="ja-JP" altLang="en-US" dirty="0"/>
              <a:t>今の国会に提出する予定ということです。</a:t>
            </a:r>
            <a:endParaRPr kumimoji="1" lang="en-US" altLang="ja-JP" dirty="0"/>
          </a:p>
          <a:p>
            <a:r>
              <a:rPr kumimoji="1" lang="ja-JP" altLang="en-US" dirty="0"/>
              <a:t>改正の口実は、学長による不正や不祥事が問題になっているということ。しかし、そうした学長を選んだ学長選考会議はむしろ連帯責任を負うべき存在です。まったく方向性が逆です。</a:t>
            </a:r>
            <a:endParaRPr kumimoji="1" lang="en-US" altLang="ja-JP" dirty="0"/>
          </a:p>
          <a:p>
            <a:r>
              <a:rPr kumimoji="1" lang="ja-JP" altLang="en-US" dirty="0"/>
              <a:t>まずはなんとかこの法改正をとめなくてはいけないということで、学長選考問題を契機として知り合った方々と連絡をとって「学長選考会議に権限強化に反対します」という呼びかけを</a:t>
            </a:r>
            <a:r>
              <a:rPr kumimoji="1" lang="en-US" altLang="ja-JP" dirty="0"/>
              <a:t>Change.org</a:t>
            </a:r>
            <a:r>
              <a:rPr kumimoji="1" lang="ja-JP" altLang="en-US" dirty="0"/>
              <a:t>で始めました。</a:t>
            </a:r>
            <a:endParaRPr kumimoji="1" lang="en-US" altLang="ja-JP" dirty="0"/>
          </a:p>
          <a:p>
            <a:r>
              <a:rPr kumimoji="1" lang="ja-JP" altLang="en-US" dirty="0"/>
              <a:t>呼びかけ文では「大学という組織の特性を無視した「ガバナンス改革」の流れを根底から見直し、教職員、学生の意見を幅広く吸い上げ、大学運営に生かせるような制度改正」こそが必要だと書きました。</a:t>
            </a:r>
            <a:endParaRPr kumimoji="1" lang="en-US" altLang="ja-JP" dirty="0"/>
          </a:p>
          <a:p>
            <a:r>
              <a:rPr kumimoji="1" lang="ja-JP" altLang="en-US" dirty="0"/>
              <a:t>ご賛同いただける方はぜひよろしくお願いします。</a:t>
            </a:r>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12</a:t>
            </a:fld>
            <a:endParaRPr lang="ja-JP" altLang="en-US" dirty="0"/>
          </a:p>
        </p:txBody>
      </p:sp>
    </p:spTree>
    <p:extLst>
      <p:ext uri="{BB962C8B-B14F-4D97-AF65-F5344CB8AC3E}">
        <p14:creationId xmlns:p14="http://schemas.microsoft.com/office/powerpoint/2010/main" val="94549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Change.org</a:t>
            </a:r>
            <a:r>
              <a:rPr kumimoji="1" lang="ja-JP" altLang="en-US" dirty="0" err="1"/>
              <a:t>での</a:t>
            </a:r>
            <a:r>
              <a:rPr kumimoji="1" lang="ja-JP" altLang="en-US" dirty="0"/>
              <a:t>呼びかけに対して、賛同者の方から示唆的なメッセージが寄せられています。</a:t>
            </a:r>
            <a:endParaRPr kumimoji="1" lang="en-US" altLang="ja-JP" dirty="0"/>
          </a:p>
          <a:p>
            <a:r>
              <a:rPr kumimoji="1" lang="ja-JP" altLang="en-US" dirty="0"/>
              <a:t>ある方は、「企業のオーナー経営者は、独裁の結果失敗したら私財の損をかぶります」。これに対して、「大学経営ではそんな身銭を切る深刻な責任がかかりませんので、少数の判断に任せると、必然的にリスク過剰な判断をします」。</a:t>
            </a:r>
            <a:endParaRPr kumimoji="1" lang="en-US" altLang="ja-JP" dirty="0"/>
          </a:p>
          <a:p>
            <a:r>
              <a:rPr kumimoji="1" lang="ja-JP" altLang="en-US" dirty="0"/>
              <a:t>ナルホドと思わされました。ここまでお話ししたように、大学の企業化というのでしょうか、一般の教職員は黙って役員の言いつけに従うべき従業員であり、学生たちはお客さんという考え方が、新自由主義的な「ガバナンス改革」の底流にあります。学長および学長選考会議の権限強化はそのひとつのあらわ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それならば学長を始めとした役員はいざとなったら私財をなげうって責任をとるのか？そうではないでしょう。</a:t>
            </a:r>
            <a:r>
              <a:rPr lang="ja-JP" altLang="en-US" sz="1200" dirty="0"/>
              <a:t>大学「改革」のしわ寄せは、非正規学生（留学生が多い）や非正規職員（女性が多い）など弱い立場の人びとに転嫁されます。</a:t>
            </a:r>
            <a:r>
              <a:rPr kumimoji="1" lang="ja-JP" altLang="en-US" dirty="0"/>
              <a:t>無責任の上に居直った「トップダウンのガナバンス」は教育や研究にや医療かかわるエネルギーを枯渇させていくだけだと思います。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13</a:t>
            </a:fld>
            <a:endParaRPr lang="ja-JP" altLang="en-US" dirty="0"/>
          </a:p>
        </p:txBody>
      </p:sp>
    </p:spTree>
    <p:extLst>
      <p:ext uri="{BB962C8B-B14F-4D97-AF65-F5344CB8AC3E}">
        <p14:creationId xmlns:p14="http://schemas.microsoft.com/office/powerpoint/2010/main" val="133027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最後に、もうふたつメッセージを紹介させていただきたいと思います。</a:t>
            </a:r>
            <a:endParaRPr kumimoji="1" lang="en-US" altLang="ja-JP" dirty="0"/>
          </a:p>
          <a:p>
            <a:r>
              <a:rPr kumimoji="1" lang="ja-JP" altLang="en-US" dirty="0"/>
              <a:t>「学問の自由を守り、民主的な社会の市民を育てるのが大学です。その大学を破壊してしまうことが、自分たちの目的を達成するために有効な手段であることを支配者たちは当然知っている」</a:t>
            </a:r>
            <a:endParaRPr kumimoji="1" lang="en-US" altLang="ja-JP" dirty="0"/>
          </a:p>
          <a:p>
            <a:r>
              <a:rPr kumimoji="1" lang="ja-JP" altLang="en-US" dirty="0"/>
              <a:t>「研究と教育の自由性の担保こそが日本のこれから、世界のこれからをつくることのできる人間を育てます。知は力。」</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研究・教育の内容はもちろん、意思決定の仕組みにおいても、学生、教職員、市民（地域住民）が相互に対話をしながら「自由な社会のつくり方」を学ぶ場として大学を組み替えていくこと。</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それは単にかつて存在したような</a:t>
            </a:r>
            <a:r>
              <a:rPr lang="ja-JP" altLang="en-US" sz="1200" dirty="0">
                <a:solidFill>
                  <a:srgbClr val="FF0000"/>
                </a:solidFill>
              </a:rPr>
              <a:t>特権的な自治を回復する</a:t>
            </a:r>
            <a:r>
              <a:rPr lang="ja-JP" altLang="en-US" sz="1200" dirty="0"/>
              <a:t>ことではなく、</a:t>
            </a:r>
            <a:r>
              <a:rPr lang="ja-JP" altLang="en-US" sz="1200" dirty="0">
                <a:solidFill>
                  <a:srgbClr val="FF0000"/>
                </a:solidFill>
              </a:rPr>
              <a:t>自分自身の中に沈殿する無力感と向き合いながら、他者をエンパワーするという意味で自治の恢復の過程</a:t>
            </a:r>
            <a:r>
              <a:rPr lang="ja-JP" altLang="en-US" sz="1200" dirty="0"/>
              <a:t>でもあるはずだと思います。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わたしの話は以上です。ありがとうございました。</a:t>
            </a:r>
            <a:endParaRPr lang="en-US" altLang="ja-JP" sz="1200" dirty="0"/>
          </a:p>
          <a:p>
            <a:endParaRPr kumimoji="1" lang="en-US" altLang="ja-JP"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14</a:t>
            </a:fld>
            <a:endParaRPr lang="ja-JP" altLang="en-US" dirty="0"/>
          </a:p>
        </p:txBody>
      </p:sp>
    </p:spTree>
    <p:extLst>
      <p:ext uri="{BB962C8B-B14F-4D97-AF65-F5344CB8AC3E}">
        <p14:creationId xmlns:p14="http://schemas.microsoft.com/office/powerpoint/2010/main" val="329339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FF0000"/>
                </a:solidFill>
              </a:rPr>
              <a:t>まずわたしの勤める京都大学の状況を話の入り口にさせていただきます。近年、京都大学では「えっ、そこまでやるの？」と驚かされるようなことが次々と生じています。</a:t>
            </a:r>
            <a:endParaRPr kumimoji="1"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右上の写真は大学の周りにずらっと並んでいたタテカンです。今ではすべて撤去されていますので、これは想い出のなかの風景です。撤去の表向きの理由は、京都市条例への違反でした。しかし、条例に適合しているはずの京都大学職員組合のタテカンまで撤去されてしまいました。</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右下の写真は吉田寮です。大学当局は、寮生の立ち退きを求めて</a:t>
            </a:r>
            <a:r>
              <a:rPr kumimoji="1" lang="en-US" altLang="ja-JP" sz="1200" dirty="0"/>
              <a:t>20</a:t>
            </a:r>
            <a:r>
              <a:rPr kumimoji="1" lang="ja-JP" altLang="en-US" sz="1200" dirty="0"/>
              <a:t>名を提訴しました。立ち退きを求める表向きの理由は、寮生の「安全確保」ということでした。しかし、寮自治会が新寮舎（築</a:t>
            </a:r>
            <a:r>
              <a:rPr kumimoji="1" lang="en-US" altLang="ja-JP" sz="1200" dirty="0"/>
              <a:t>4</a:t>
            </a:r>
            <a:r>
              <a:rPr kumimoji="1" lang="ja-JP" altLang="en-US" sz="1200" dirty="0"/>
              <a:t>年）に移る意向を示しても移転を認めずに提訴しました。</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総長を中心とした執行部がこうした方針を決定し、教授会に対しては簡単な事後報告がなされただけでした。長年にわたって学生対応にあたってきた職員の方も異動させられました。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rPr>
              <a:t>学生への管理強化と、日常的に学生に接する教職員の無力化が同時並行的に生じていると言ってもよいでしょう。</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a:t>
            </a:fld>
            <a:endParaRPr lang="ja-JP" altLang="en-US" dirty="0"/>
          </a:p>
        </p:txBody>
      </p:sp>
    </p:spTree>
    <p:extLst>
      <p:ext uri="{BB962C8B-B14F-4D97-AF65-F5344CB8AC3E}">
        <p14:creationId xmlns:p14="http://schemas.microsoft.com/office/powerpoint/2010/main" val="361275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総長が巨大な権限を持っている以上、総長を変えなくては大学のあり方を変えるのも困難です。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そのため、昨年の総長選挙では、職員組合や吉田寮自治会などが、</a:t>
            </a:r>
            <a:r>
              <a:rPr kumimoji="1" lang="en-US" altLang="ja-JP" sz="1200" dirty="0"/>
              <a:t>6</a:t>
            </a:r>
            <a:r>
              <a:rPr kumimoji="1" lang="ja-JP" altLang="en-US" sz="1200" dirty="0"/>
              <a:t>名の候補者に対して「公開質問状」を提出したりしました。</a:t>
            </a:r>
            <a:r>
              <a:rPr kumimoji="1" lang="en-US" altLang="ja-JP" sz="1200" dirty="0"/>
              <a:t>6</a:t>
            </a:r>
            <a:r>
              <a:rPr kumimoji="1" lang="ja-JP" altLang="en-US" sz="1200" dirty="0"/>
              <a:t>名の内、赤字で肩書きを記した</a:t>
            </a:r>
            <a:r>
              <a:rPr kumimoji="1" lang="en-US" altLang="ja-JP" sz="1200" dirty="0"/>
              <a:t>3</a:t>
            </a:r>
            <a:r>
              <a:rPr kumimoji="1" lang="ja-JP" altLang="en-US" sz="1200" dirty="0"/>
              <a:t>名は、山極寿一前総長の下で執行部を構成していた方々です。</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教職員による「意向調査」で湊氏の得票率は</a:t>
            </a:r>
            <a:r>
              <a:rPr kumimoji="1" lang="en-US" altLang="ja-JP" sz="1200" dirty="0"/>
              <a:t>37%</a:t>
            </a:r>
            <a:r>
              <a:rPr kumimoji="1" lang="ja-JP" altLang="en-US" sz="1200" dirty="0"/>
              <a:t>にすぎませんでした。２位と３位の票を合わせれば十分に逆転もありうる得票率です。</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ところが、総長選考会議は、決選投票を行わずに湊氏を総長候補者に選出しました。「得票過半数の者がいないときは決選投票を行う」という条項をあらかじめ削除していたのです</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t>
            </a:r>
            <a:r>
              <a:rPr kumimoji="1" lang="ja-JP" altLang="en-US" sz="1200" dirty="0"/>
              <a:t>京都大学聞</a:t>
            </a:r>
            <a:r>
              <a:rPr kumimoji="1" lang="en-US" altLang="ja-JP" sz="1200" dirty="0"/>
              <a:t>』</a:t>
            </a:r>
            <a:r>
              <a:rPr kumimoji="1" lang="ja-JP" altLang="en-US" sz="1200" dirty="0"/>
              <a:t>が決選投票を廃止した理由について大学当局に尋ねたところ、「総長選考会議における検討の過程は公表していない」という回答でした。</a:t>
            </a:r>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職員組合が選考会議の委員に対して提出した公開質問状にも回答がありませんでした。説明責任を放棄しているわけです。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最近、国会で閣僚や官僚が「その件については回答を差し控えさせていただきます」という言葉を連発していますが、同じようなことが大学の内部でも生じていることになります。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3</a:t>
            </a:fld>
            <a:endParaRPr lang="ja-JP" altLang="en-US" dirty="0"/>
          </a:p>
        </p:txBody>
      </p:sp>
    </p:spTree>
    <p:extLst>
      <p:ext uri="{BB962C8B-B14F-4D97-AF65-F5344CB8AC3E}">
        <p14:creationId xmlns:p14="http://schemas.microsoft.com/office/powerpoint/2010/main" val="105219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「ふ～ん、それで総長選考会議ってなに？誰がなっているの？」と思われる方もいるかもしれませんので、ここで不思議な仕組みについて説明しておきたいと思います。</a:t>
            </a:r>
            <a:endParaRPr kumimoji="1" lang="en-US" altLang="ja-JP" dirty="0"/>
          </a:p>
          <a:p>
            <a:r>
              <a:rPr kumimoji="1" lang="ja-JP" altLang="en-US" dirty="0"/>
              <a:t>なお、京都大学を含めて旧帝国大学系の国立大学では総長という名称を慣例的に用いていますが、一般的には学長といいます。</a:t>
            </a:r>
            <a:endParaRPr kumimoji="1" lang="en-US" altLang="ja-JP" dirty="0"/>
          </a:p>
          <a:p>
            <a:r>
              <a:rPr kumimoji="1" lang="ja-JP" altLang="en-US" dirty="0"/>
              <a:t>国立大学法人化以来、学長が理事を指名し、役員会を構成することになりました。</a:t>
            </a:r>
          </a:p>
          <a:p>
            <a:r>
              <a:rPr kumimoji="1" lang="ja-JP" altLang="en-US" dirty="0"/>
              <a:t>＊評議会は「教育研究評議会」と名前を変えて存続。一般的には教授会の選出した研究科長などがここに参加します。</a:t>
            </a:r>
          </a:p>
          <a:p>
            <a:r>
              <a:rPr kumimoji="1" lang="ja-JP" altLang="en-US" dirty="0"/>
              <a:t>＊法人化にともなって新たに「経営協議会」という組織が設けられて、学長の任命した学外委員を含めることになりました。</a:t>
            </a:r>
          </a:p>
          <a:p>
            <a:r>
              <a:rPr kumimoji="1" lang="ja-JP" altLang="en-US" dirty="0"/>
              <a:t>＊学長選考会議は、経営協議会選出の学外委員、教育研究評議会選出の学内委員、同数で構成されることになっています。京都大学の場合は、学外委員、学内委員ともに</a:t>
            </a:r>
            <a:r>
              <a:rPr kumimoji="1" lang="en-US" altLang="ja-JP" dirty="0"/>
              <a:t>6</a:t>
            </a:r>
            <a:r>
              <a:rPr kumimoji="1" lang="ja-JP" altLang="en-US" dirty="0"/>
              <a:t>名となっています。</a:t>
            </a:r>
          </a:p>
          <a:p>
            <a:r>
              <a:rPr kumimoji="1" lang="ja-JP" altLang="en-US" dirty="0"/>
              <a:t>＊ひとことでいえば、学長の選んだ委員が、学長を選ぶことなっているわけです。昨年多くの大学で「意向投票」が「意向調査」と改めてられましたが、教職員による投票は選考会議が「参考」とすべき「調査」に過ぎないことになりました。そもそもそれは「投票」ではない以上、決選投票の廃止は当然のこととなります。</a:t>
            </a:r>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4</a:t>
            </a:fld>
            <a:endParaRPr lang="ja-JP" altLang="en-US" dirty="0"/>
          </a:p>
        </p:txBody>
      </p:sp>
    </p:spTree>
    <p:extLst>
      <p:ext uri="{BB962C8B-B14F-4D97-AF65-F5344CB8AC3E}">
        <p14:creationId xmlns:p14="http://schemas.microsoft.com/office/powerpoint/2010/main" val="147332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ここまで京都大学の状況を中心にお話してきました。</a:t>
            </a:r>
            <a:endParaRPr kumimoji="1" lang="en-US" altLang="ja-JP" dirty="0"/>
          </a:p>
          <a:p>
            <a:r>
              <a:rPr kumimoji="1" lang="ja-JP" altLang="en-US" dirty="0"/>
              <a:t>ですが、ふと気づいてみたら、京大をめぐる現実はまだまだ生ぬるい！といわざるをえない現実が存在することに気づきました。</a:t>
            </a:r>
            <a:endParaRPr kumimoji="1" lang="en-US" altLang="ja-JP" dirty="0"/>
          </a:p>
          <a:p>
            <a:r>
              <a:rPr kumimoji="1" lang="ja-JP" altLang="en-US" dirty="0"/>
              <a:t>昨年には秋、筑波大学で学長選考会議が「意向聴取」で大差で敗れた現職学長を再任、さらに通算任期の上限を撤廃しました。</a:t>
            </a:r>
            <a:endParaRPr kumimoji="1" lang="en-US" altLang="ja-JP" dirty="0"/>
          </a:p>
          <a:p>
            <a:r>
              <a:rPr kumimoji="1" lang="ja-JP" altLang="en-US" dirty="0"/>
              <a:t>いのちあるかぎり、特定の個人が永遠に学長であり続けられる仕組みがつくられたわけです。</a:t>
            </a:r>
            <a:endParaRPr kumimoji="1" lang="en-US" altLang="ja-JP" dirty="0"/>
          </a:p>
          <a:p>
            <a:r>
              <a:rPr kumimoji="1" lang="ja-JP" altLang="en-US" dirty="0"/>
              <a:t>こうした傾向は筑波大学だけのものではありません。</a:t>
            </a:r>
            <a:endParaRPr kumimoji="1" lang="en-US" altLang="ja-JP" dirty="0"/>
          </a:p>
          <a:p>
            <a:r>
              <a:rPr kumimoji="1" lang="en-US" altLang="ja-JP" dirty="0"/>
              <a:t>『</a:t>
            </a:r>
            <a:r>
              <a:rPr kumimoji="1" lang="ja-JP" altLang="en-US" dirty="0"/>
              <a:t>毎日新聞</a:t>
            </a:r>
            <a:r>
              <a:rPr kumimoji="1" lang="en-US" altLang="ja-JP" dirty="0"/>
              <a:t>』</a:t>
            </a:r>
            <a:r>
              <a:rPr kumimoji="1" lang="ja-JP" altLang="en-US" dirty="0"/>
              <a:t>の調査から、「意向投票」を廃止した大学や投票結果が覆ったことのある大学が少なくないことがわかります。</a:t>
            </a:r>
            <a:endParaRPr kumimoji="1" lang="en-US" altLang="ja-JP" dirty="0"/>
          </a:p>
          <a:p>
            <a:r>
              <a:rPr kumimoji="1" lang="ja-JP" altLang="en-US" dirty="0"/>
              <a:t>あたかも時限爆弾が一定の時差をもって爆発するような事態がおきていて、その爆音がようやく京大にも届き始めたということなのだと思います。</a:t>
            </a:r>
            <a:endParaRPr kumimoji="1" lang="en-US" altLang="ja-JP" dirty="0"/>
          </a:p>
          <a:p>
            <a:r>
              <a:rPr kumimoji="1" lang="ja-JP" altLang="en-US" dirty="0"/>
              <a:t>＊これらの大学の中でもいち早く極端な展開がなされたのが福岡教育大学です。</a:t>
            </a:r>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5</a:t>
            </a:fld>
            <a:endParaRPr lang="ja-JP" altLang="en-US" dirty="0"/>
          </a:p>
        </p:txBody>
      </p:sp>
    </p:spTree>
    <p:extLst>
      <p:ext uri="{BB962C8B-B14F-4D97-AF65-F5344CB8AC3E}">
        <p14:creationId xmlns:p14="http://schemas.microsoft.com/office/powerpoint/2010/main" val="294594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福教大では学長選考会議が、教職員による意向投票の結果を覆して現職の学長を再選するという事態が、早くも</a:t>
            </a:r>
            <a:r>
              <a:rPr kumimoji="1" lang="en-US" altLang="ja-JP" dirty="0"/>
              <a:t>2013</a:t>
            </a:r>
            <a:r>
              <a:rPr kumimoji="1" lang="ja-JP" altLang="en-US" dirty="0"/>
              <a:t>年に起きています。</a:t>
            </a:r>
          </a:p>
          <a:p>
            <a:r>
              <a:rPr kumimoji="1" lang="ja-JP" altLang="en-US" dirty="0"/>
              <a:t>その学長は、教授会の選考した研究科長の任命を拒否し、研究科長を学長の指名制に改めました。さらに教授会の議を経ずに教員を選考できる特例を定めました。</a:t>
            </a:r>
            <a:endParaRPr kumimoji="1" lang="en-US" altLang="ja-JP" dirty="0"/>
          </a:p>
          <a:p>
            <a:r>
              <a:rPr kumimoji="1" lang="en-US" altLang="ja-JP" dirty="0"/>
              <a:t>2015</a:t>
            </a:r>
            <a:r>
              <a:rPr kumimoji="1" lang="ja-JP" altLang="en-US" dirty="0"/>
              <a:t>年には、評議員も学長の指名制としました。</a:t>
            </a:r>
          </a:p>
          <a:p>
            <a:r>
              <a:rPr lang="ja-JP" altLang="en-US" sz="1200" dirty="0"/>
              <a:t>学長・理事・選考会議委員を中心とした</a:t>
            </a:r>
            <a:r>
              <a:rPr kumimoji="1" lang="ja-JP" altLang="en-US" dirty="0"/>
              <a:t>執行部が、評議員、研究科長、教授の人事まで左右し、教授会の権限を骨抜きにする事態が生じているわけです。</a:t>
            </a:r>
            <a:endParaRPr kumimoji="1" lang="en-US" altLang="ja-JP" dirty="0"/>
          </a:p>
          <a:p>
            <a:r>
              <a:rPr lang="ja-JP" altLang="en-US" sz="1200" dirty="0"/>
              <a:t>この場合の執行部は、大学内の組織でありながら、文科省からの天下り理事や地元財界の学外委員と一体となって大学自治を掘り崩す主体となっているともいえます。</a:t>
            </a:r>
            <a:endParaRPr lang="en-US" altLang="ja-JP" sz="1200" dirty="0"/>
          </a:p>
          <a:p>
            <a:r>
              <a:rPr kumimoji="1" lang="ja-JP" altLang="en-US" dirty="0"/>
              <a:t>こうした極端な事態はすべての大学の近未来であり、それがただ一定の時間差をもってあらわれているだけなのだと思います。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6</a:t>
            </a:fld>
            <a:endParaRPr lang="ja-JP" altLang="en-US" dirty="0"/>
          </a:p>
        </p:txBody>
      </p:sp>
    </p:spTree>
    <p:extLst>
      <p:ext uri="{BB962C8B-B14F-4D97-AF65-F5344CB8AC3E}">
        <p14:creationId xmlns:p14="http://schemas.microsoft.com/office/powerpoint/2010/main" val="344217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これは、</a:t>
            </a:r>
            <a:r>
              <a:rPr kumimoji="1" lang="en-US" altLang="ja-JP" dirty="0"/>
              <a:t>2014</a:t>
            </a:r>
            <a:r>
              <a:rPr kumimoji="1" lang="ja-JP" altLang="en-US" dirty="0"/>
              <a:t>年の国立大学法人法改正の際に作成された「チェックリスト」です。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左側が「確認事項」、右側が「留意事項」となっています。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このチェックリストを見ていくと、これまで見てきたような動きの底流にある仕掛けがわかります。</a:t>
            </a:r>
            <a:endParaRPr kumimoji="1" lang="en-US" altLang="ja-JP" dirty="0"/>
          </a:p>
          <a:p>
            <a:r>
              <a:rPr kumimoji="1" lang="ja-JP" altLang="en-US" dirty="0"/>
              <a:t>＊この赤枠の部分を拡大すると次のように書いてあります。</a:t>
            </a:r>
            <a:endParaRPr kumimoji="1" lang="en-US" altLang="ja-JP" dirty="0"/>
          </a:p>
          <a:p>
            <a:r>
              <a:rPr kumimoji="1" lang="ja-JP" altLang="en-US" dirty="0"/>
              <a:t>＊学長選考会議は「社会の意見を学長選考に反映させる仕組み」なのだから、過度に学内の意見に偏るような選考方法は、「学長選考会議の主体的な選考」という点で望ましくない。突っ込みどころ満載の文章です。</a:t>
            </a:r>
            <a:endParaRPr kumimoji="1" lang="en-US" altLang="ja-JP" dirty="0"/>
          </a:p>
          <a:p>
            <a:r>
              <a:rPr kumimoji="1" lang="ja-JP" altLang="en-US" dirty="0"/>
              <a:t>＊学長選考会議の代表する「社会」とは何なのでしょう？教職員や学生も「社会」の構成員なんですが</a:t>
            </a:r>
            <a:r>
              <a:rPr kumimoji="1" lang="en-US" altLang="ja-JP" dirty="0"/>
              <a:t>…</a:t>
            </a:r>
            <a:r>
              <a:rPr kumimoji="1" lang="ja-JP" altLang="en-US" dirty="0"/>
              <a:t>と思います。</a:t>
            </a:r>
            <a:endParaRPr kumimoji="1" lang="en-US" altLang="ja-JP" dirty="0"/>
          </a:p>
          <a:p>
            <a:r>
              <a:rPr kumimoji="1" lang="ja-JP" altLang="en-US" dirty="0"/>
              <a:t>＊学長選考会議の「主体性」って何なのでしょう？それは少なくとも現状においては、教職員や学生の「主体性」を制限することなのでしょうか。</a:t>
            </a:r>
            <a:endParaRPr kumimoji="1" lang="en-US" altLang="ja-JP"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7</a:t>
            </a:fld>
            <a:endParaRPr lang="ja-JP" altLang="en-US" dirty="0"/>
          </a:p>
        </p:txBody>
      </p:sp>
    </p:spTree>
    <p:extLst>
      <p:ext uri="{BB962C8B-B14F-4D97-AF65-F5344CB8AC3E}">
        <p14:creationId xmlns:p14="http://schemas.microsoft.com/office/powerpoint/2010/main" val="93852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こちらは同じタイミングで行われた学校教育法の改正です。</a:t>
            </a:r>
            <a:endParaRPr kumimoji="1" lang="en-US" altLang="ja-JP" dirty="0"/>
          </a:p>
          <a:p>
            <a:r>
              <a:rPr kumimoji="1" lang="ja-JP" altLang="en-US" dirty="0"/>
              <a:t>＊この赤字の部分を拡大すると、教授会の権限にかかわる「確認事項」の欄に次のように書いてあります。</a:t>
            </a:r>
            <a:endParaRPr kumimoji="1" lang="en-US" altLang="ja-JP" dirty="0"/>
          </a:p>
          <a:p>
            <a:r>
              <a:rPr kumimoji="1" lang="ja-JP" altLang="en-US" dirty="0"/>
              <a:t>＊教育公務員特例法に基づいて教授会に権限を認める規定が、改正法の趣旨に反するような形で残っていないか。</a:t>
            </a:r>
            <a:endParaRPr kumimoji="1" lang="en-US" altLang="ja-JP" dirty="0"/>
          </a:p>
          <a:p>
            <a:r>
              <a:rPr kumimoji="1" lang="ja-JP" altLang="en-US" dirty="0"/>
              <a:t>＊教育公務員特例法は、学長、学部長、教員の採用・懲戒などの措置は学内運営組織（教授会や評議会）の決定のみにより行われるべきことを明文化したものであり、私立大学の管理運営体制にも影響してきました。</a:t>
            </a:r>
            <a:endParaRPr kumimoji="1" lang="en-US" altLang="ja-JP" dirty="0"/>
          </a:p>
          <a:p>
            <a:r>
              <a:rPr kumimoji="1" lang="ja-JP" altLang="en-US" dirty="0"/>
              <a:t>＊</a:t>
            </a:r>
            <a:r>
              <a:rPr kumimoji="1" lang="en-US" altLang="ja-JP" dirty="0"/>
              <a:t>1949</a:t>
            </a:r>
            <a:r>
              <a:rPr kumimoji="1" lang="ja-JP" altLang="en-US" dirty="0"/>
              <a:t>年にこうした法律が制定された前提には戦前・戦中における大学自治への介入にかかわる反省がありました。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日でもこの法律は廃止されたわけではありません。今も生きています。ところが、国立大学法人化により大学の判断で適用しないことを可能とし、さらに「チェックリスト」というい形式での行政指導により法律の効力を事実上否定。</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このように手続き的にも大きな問題のある手法で、学長選考会議の権限を増大させる一方、教授会の権限を縮小させてきたわけです。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8</a:t>
            </a:fld>
            <a:endParaRPr lang="ja-JP" altLang="en-US" dirty="0"/>
          </a:p>
        </p:txBody>
      </p:sp>
    </p:spTree>
    <p:extLst>
      <p:ext uri="{BB962C8B-B14F-4D97-AF65-F5344CB8AC3E}">
        <p14:creationId xmlns:p14="http://schemas.microsoft.com/office/powerpoint/2010/main" val="107966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2014</a:t>
            </a:r>
            <a:r>
              <a:rPr kumimoji="1" lang="ja-JP" altLang="en-US" dirty="0"/>
              <a:t>年の法改正の前提には、財界の要求がありました。</a:t>
            </a:r>
            <a:endParaRPr kumimoji="1" lang="en-US" altLang="ja-JP" dirty="0"/>
          </a:p>
          <a:p>
            <a:r>
              <a:rPr kumimoji="1" lang="en-US" altLang="ja-JP" dirty="0"/>
              <a:t>2012</a:t>
            </a:r>
            <a:r>
              <a:rPr kumimoji="1" lang="ja-JP" altLang="en-US" dirty="0"/>
              <a:t>年に経済同友会の作成した報告書では、国立大・公立大については法人化にともなう「学長の権限強化、学長選挙の廃止」を高く評価し、「</a:t>
            </a:r>
            <a:r>
              <a:rPr lang="ja-JP" altLang="en-US" sz="1200" dirty="0">
                <a:solidFill>
                  <a:srgbClr val="FF0000"/>
                </a:solidFill>
              </a:rPr>
              <a:t>ガバナンスの枠組みは整った」としています。</a:t>
            </a:r>
            <a:endParaRPr kumimoji="1" lang="en-US" altLang="ja-JP" dirty="0"/>
          </a:p>
          <a:p>
            <a:r>
              <a:rPr kumimoji="1" lang="ja-JP" altLang="en-US" dirty="0"/>
              <a:t>他方私立大学については、「国公立大のような一律の抜本改革は行い難い」ものの、教授会には「教員組合的、労働組合的組織を代替する場合がある」のでその権限を縮小し、「従業員として」「学長や学部長の指揮命令系統下に置かれるべき」と書いています。</a:t>
            </a:r>
            <a:endParaRPr kumimoji="1" lang="en-US" altLang="ja-JP" dirty="0"/>
          </a:p>
          <a:p>
            <a:r>
              <a:rPr kumimoji="1" lang="ja-JP" altLang="en-US" dirty="0"/>
              <a:t>大学の「ガナバンス改革」の発信源のひとつとして財界の意向があったことがわかります。</a:t>
            </a:r>
            <a:endParaRPr kumimoji="1" lang="en-US" altLang="ja-JP"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9</a:t>
            </a:fld>
            <a:endParaRPr lang="ja-JP" altLang="en-US" dirty="0"/>
          </a:p>
        </p:txBody>
      </p:sp>
    </p:spTree>
    <p:extLst>
      <p:ext uri="{BB962C8B-B14F-4D97-AF65-F5344CB8AC3E}">
        <p14:creationId xmlns:p14="http://schemas.microsoft.com/office/powerpoint/2010/main" val="37522228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1" y="2292096"/>
            <a:ext cx="10096500" cy="2219691"/>
          </a:xfrm>
        </p:spPr>
        <p:txBody>
          <a:bodyPr rtlCol="0" anchor="ctr">
            <a:normAutofit/>
          </a:bodyPr>
          <a:lstStyle>
            <a:lvl1pPr algn="l" rtl="0">
              <a:defRPr sz="33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899" y="4511786"/>
            <a:ext cx="10096501" cy="955565"/>
          </a:xfrm>
        </p:spPr>
        <p:txBody>
          <a:bodyPr rtlCol="0">
            <a:normAutofit/>
          </a:bodyPr>
          <a:lstStyle>
            <a:lvl1pPr marL="0" indent="0" algn="l" rtl="0">
              <a:spcBef>
                <a:spcPts val="0"/>
              </a:spcBef>
              <a:buNone/>
              <a:defRPr sz="1350">
                <a:latin typeface="Meiryo UI" panose="020B0604030504040204" pitchFamily="50" charset="-128"/>
                <a:ea typeface="Meiryo UI" panose="020B0604030504040204" pitchFamily="50" charset="-128"/>
              </a:defRPr>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2021/3/22</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6"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2400"/>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4654671" y="1600201"/>
            <a:ext cx="6430912" cy="4572001"/>
          </a:xfrm>
        </p:spPr>
        <p:txBody>
          <a:bodyPr tIns="1188720" rtlCol="0">
            <a:normAutofit/>
          </a:bodyPr>
          <a:lstStyle>
            <a:lvl1pPr marL="0" indent="0" algn="ctr" rtl="0">
              <a:buNone/>
              <a:defRPr sz="1500"/>
            </a:lvl1pPr>
            <a:lvl2pPr marL="342900" indent="0" algn="l" rtl="0">
              <a:buNone/>
              <a:defRPr sz="2100"/>
            </a:lvl2pPr>
            <a:lvl3pPr marL="685800" indent="0" algn="l" rtl="0">
              <a:buNone/>
              <a:defRPr sz="1800"/>
            </a:lvl3pPr>
            <a:lvl4pPr marL="1028700" indent="0" algn="l" rtl="0">
              <a:buNone/>
              <a:defRPr sz="1500"/>
            </a:lvl4pPr>
            <a:lvl5pPr marL="1371600" indent="0" algn="l" rtl="0">
              <a:buNone/>
              <a:defRPr sz="1500"/>
            </a:lvl5pPr>
            <a:lvl6pPr marL="1714500" indent="0" algn="l" rtl="0">
              <a:buNone/>
              <a:defRPr sz="1500"/>
            </a:lvl6pPr>
            <a:lvl7pPr marL="2057400" indent="0" algn="l" rtl="0">
              <a:buNone/>
              <a:defRPr sz="1500"/>
            </a:lvl7pPr>
            <a:lvl8pPr marL="2400300" indent="0" algn="l" rtl="0">
              <a:buNone/>
              <a:defRPr sz="1500"/>
            </a:lvl8pPr>
            <a:lvl9pPr marL="2743200" indent="0" algn="l" rtl="0">
              <a:buNone/>
              <a:defRPr sz="1500"/>
            </a:lvl9pPr>
          </a:lstStyle>
          <a:p>
            <a:pPr rtl="0"/>
            <a:r>
              <a:rPr lang="ja-JP" altLang="en-US" noProof="0"/>
              <a:t>図を追加</a:t>
            </a:r>
            <a:endParaRPr lang="ja-JP" altLang="en-US" noProof="0" dirty="0"/>
          </a:p>
        </p:txBody>
      </p:sp>
      <p:sp>
        <p:nvSpPr>
          <p:cNvPr id="4" name="テキスト プレースホルダー 3"/>
          <p:cNvSpPr>
            <a:spLocks noGrp="1"/>
          </p:cNvSpPr>
          <p:nvPr>
            <p:ph type="body" sz="half" idx="2"/>
          </p:nvPr>
        </p:nvSpPr>
        <p:spPr>
          <a:xfrm>
            <a:off x="1104901" y="1600200"/>
            <a:ext cx="3396996" cy="4572000"/>
          </a:xfrm>
        </p:spPr>
        <p:txBody>
          <a:bodyPr rtlCol="0">
            <a:normAutofit/>
          </a:bodyPr>
          <a:lstStyle>
            <a:lvl1pPr marL="0" indent="0" algn="l" rtl="0">
              <a:spcBef>
                <a:spcPts val="900"/>
              </a:spcBef>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2021/3/22</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2021/3/22</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72601" y="365125"/>
            <a:ext cx="1714500" cy="5811838"/>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04900" y="365125"/>
            <a:ext cx="8098896" cy="5811838"/>
          </a:xfrm>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2021/3/22</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grpSp>
        <p:nvGrpSpPr>
          <p:cNvPr id="7" name="グループ 6"/>
          <p:cNvGrpSpPr/>
          <p:nvPr/>
        </p:nvGrpSpPr>
        <p:grpSpPr>
          <a:xfrm rot="5400000">
            <a:off x="6514047" y="3228844"/>
            <a:ext cx="5632704" cy="84403"/>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2021/3/22</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2"/>
            <a:ext cx="12192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2"/>
            <a:ext cx="12192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6"/>
            <a:ext cx="5734051" cy="2219691"/>
          </a:xfrm>
        </p:spPr>
        <p:txBody>
          <a:bodyPr rtlCol="0" anchor="ctr">
            <a:normAutofit/>
          </a:bodyPr>
          <a:lstStyle>
            <a:lvl1pPr algn="l" rtl="0">
              <a:defRPr sz="33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900" y="4511786"/>
            <a:ext cx="5734051" cy="955565"/>
          </a:xfrm>
        </p:spPr>
        <p:txBody>
          <a:bodyPr rtlCol="0">
            <a:normAutofit/>
          </a:bodyPr>
          <a:lstStyle>
            <a:lvl1pPr marL="0" indent="0" algn="l" rtl="0">
              <a:spcBef>
                <a:spcPts val="0"/>
              </a:spcBef>
              <a:buNone/>
              <a:defRPr sz="1350">
                <a:latin typeface="Meiryo UI" panose="020B0604030504040204" pitchFamily="50" charset="-128"/>
                <a:ea typeface="Meiryo UI" panose="020B0604030504040204" pitchFamily="50" charset="-128"/>
              </a:defRPr>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ja-JP" altLang="en-US" noProof="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sp>
        <p:nvSpPr>
          <p:cNvPr id="11" name="図プレースホルダー 10"/>
          <p:cNvSpPr>
            <a:spLocks noGrp="1"/>
          </p:cNvSpPr>
          <p:nvPr>
            <p:ph type="pic" sz="quarter" idx="13"/>
          </p:nvPr>
        </p:nvSpPr>
        <p:spPr>
          <a:xfrm>
            <a:off x="6981065" y="1310656"/>
            <a:ext cx="5210937"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a:t>図を追加</a:t>
            </a:r>
            <a:endParaRPr lang="ja-JP" altLang="en-US" noProof="0" dirty="0"/>
          </a:p>
        </p:txBody>
      </p:sp>
      <p:sp>
        <p:nvSpPr>
          <p:cNvPr id="19" name="操作方法のテキスト"/>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rtl="0"/>
            <a:r>
              <a:rPr lang="ja-JP" altLang="en-US" sz="900" b="1" i="1" noProof="0" dirty="0">
                <a:latin typeface="Meiryo UI" panose="020B0604030504040204" pitchFamily="50" charset="-128"/>
                <a:ea typeface="Meiryo UI" panose="020B0604030504040204" pitchFamily="50" charset="-128"/>
                <a:cs typeface="Arial" pitchFamily="34" charset="0"/>
              </a:rPr>
              <a:t>注</a:t>
            </a:r>
            <a:r>
              <a:rPr lang="en-US" altLang="ja-JP" sz="900" b="1" i="1" noProof="0" dirty="0">
                <a:latin typeface="Meiryo UI" panose="020B0604030504040204" pitchFamily="50" charset="-128"/>
                <a:ea typeface="Meiryo UI" panose="020B0604030504040204" pitchFamily="50" charset="-128"/>
                <a:cs typeface="Arial" pitchFamily="34" charset="0"/>
              </a:rPr>
              <a:t>:</a:t>
            </a:r>
          </a:p>
          <a:p>
            <a:pPr rtl="0"/>
            <a:r>
              <a:rPr lang="ja-JP" altLang="en-US" sz="900" i="1" noProof="0" dirty="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2"/>
            <a:ext cx="12192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1104900" y="2971806"/>
            <a:ext cx="10071099" cy="1684150"/>
          </a:xfrm>
        </p:spPr>
        <p:txBody>
          <a:bodyPr rtlCol="0" anchor="ctr">
            <a:normAutofit/>
          </a:bodyPr>
          <a:lstStyle>
            <a:lvl1pPr algn="l" rtl="0">
              <a:defRPr sz="3300" cap="all" baseline="0">
                <a:solidFill>
                  <a:schemeClr val="bg1"/>
                </a:solidFill>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4655956"/>
            <a:ext cx="10071099" cy="509750"/>
          </a:xfrm>
        </p:spPr>
        <p:txBody>
          <a:bodyPr rtlCol="0">
            <a:normAutofit/>
          </a:bodyPr>
          <a:lstStyle>
            <a:lvl1pPr marL="0" indent="0" algn="l" rtl="0">
              <a:spcBef>
                <a:spcPts val="0"/>
              </a:spcBef>
              <a:buNone/>
              <a:defRPr sz="1200">
                <a:solidFill>
                  <a:schemeClr val="bg1"/>
                </a:solidFill>
              </a:defRPr>
            </a:lvl1pPr>
            <a:lvl2pPr marL="342900" indent="0" algn="l" rtl="0">
              <a:buNone/>
              <a:defRPr sz="1500">
                <a:solidFill>
                  <a:schemeClr val="tx1">
                    <a:tint val="75000"/>
                  </a:schemeClr>
                </a:solidFill>
              </a:defRPr>
            </a:lvl2pPr>
            <a:lvl3pPr marL="685800" indent="0" algn="l" rtl="0">
              <a:buNone/>
              <a:defRPr sz="1350">
                <a:solidFill>
                  <a:schemeClr val="tx1">
                    <a:tint val="75000"/>
                  </a:schemeClr>
                </a:solidFill>
              </a:defRPr>
            </a:lvl3pPr>
            <a:lvl4pPr marL="1028700" indent="0" algn="l" rtl="0">
              <a:buNone/>
              <a:defRPr sz="1200">
                <a:solidFill>
                  <a:schemeClr val="tx1">
                    <a:tint val="75000"/>
                  </a:schemeClr>
                </a:solidFill>
              </a:defRPr>
            </a:lvl4pPr>
            <a:lvl5pPr marL="1371600" indent="0" algn="l" rtl="0">
              <a:buNone/>
              <a:defRPr sz="1200">
                <a:solidFill>
                  <a:schemeClr val="tx1">
                    <a:tint val="75000"/>
                  </a:schemeClr>
                </a:solidFill>
              </a:defRPr>
            </a:lvl5pPr>
            <a:lvl6pPr marL="1714500" indent="0" algn="l" rtl="0">
              <a:buNone/>
              <a:defRPr sz="1200">
                <a:solidFill>
                  <a:schemeClr val="tx1">
                    <a:tint val="75000"/>
                  </a:schemeClr>
                </a:solidFill>
              </a:defRPr>
            </a:lvl6pPr>
            <a:lvl7pPr marL="2057400" indent="0" algn="l" rtl="0">
              <a:buNone/>
              <a:defRPr sz="1200">
                <a:solidFill>
                  <a:schemeClr val="tx1">
                    <a:tint val="75000"/>
                  </a:schemeClr>
                </a:solidFill>
              </a:defRPr>
            </a:lvl7pPr>
            <a:lvl8pPr marL="2400300" indent="0" algn="l" rtl="0">
              <a:buNone/>
              <a:defRPr sz="1200">
                <a:solidFill>
                  <a:schemeClr val="tx1">
                    <a:tint val="75000"/>
                  </a:schemeClr>
                </a:solidFill>
              </a:defRPr>
            </a:lvl8pPr>
            <a:lvl9pPr marL="2743200" indent="0" algn="l" rtl="0">
              <a:buNone/>
              <a:defRPr sz="12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2021/3/22</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1"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04901" y="1600202"/>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1" y="1600202"/>
            <a:ext cx="4914900" cy="4571999"/>
          </a:xfrm>
        </p:spPr>
        <p:txBody>
          <a:bodyPr rtlCol="0"/>
          <a:lstStyle>
            <a:lvl5pPr algn="l" rtl="0">
              <a:defRPr/>
            </a:lvl5pPr>
            <a:lvl6pPr algn="l" rtl="0">
              <a:defRPr/>
            </a:lvl6pPr>
            <a:lvl7pPr algn="l" rtl="0">
              <a:defRPr/>
            </a:lvl7pPr>
            <a:lvl8pPr algn="l" rtl="0">
              <a:defRPr/>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2021/3/22</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1600200"/>
            <a:ext cx="4919472"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0490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6111" y="1600200"/>
            <a:ext cx="4919472"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6111"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2021/3/22</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2021/3/22</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2021/3/22</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24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641849" y="1600201"/>
            <a:ext cx="5445252" cy="4572001"/>
          </a:xfrm>
        </p:spPr>
        <p:txBody>
          <a:bodyPr rtlCol="0">
            <a:normAutofit/>
          </a:bodyPr>
          <a:lstStyle>
            <a:lvl1pPr algn="l" rtl="0">
              <a:defRPr sz="1500"/>
            </a:lvl1pPr>
            <a:lvl2pPr algn="l" rtl="0">
              <a:defRPr sz="120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104901" y="1600200"/>
            <a:ext cx="4384548" cy="4572000"/>
          </a:xfrm>
        </p:spPr>
        <p:txBody>
          <a:bodyPr rtlCol="0">
            <a:normAutofit/>
          </a:bodyPr>
          <a:lstStyle>
            <a:lvl1pPr marL="0" indent="0" algn="l" rtl="0">
              <a:spcBef>
                <a:spcPts val="900"/>
              </a:spcBef>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2021/3/22</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04900" y="76200"/>
            <a:ext cx="9980683"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104901" y="6356353"/>
            <a:ext cx="1829559" cy="365125"/>
          </a:xfrm>
          <a:prstGeom prst="rect">
            <a:avLst/>
          </a:prstGeom>
        </p:spPr>
        <p:txBody>
          <a:bodyPr vert="horz" lIns="0" tIns="45720" rIns="0" bIns="45720" rtlCol="0" anchor="ctr"/>
          <a:lstStyle>
            <a:lvl1pPr algn="l" rtl="0">
              <a:defRPr sz="9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2021/3/22</a:t>
            </a:fld>
            <a:endParaRPr lang="ja-JP" altLang="en-US" dirty="0"/>
          </a:p>
        </p:txBody>
      </p:sp>
      <p:sp>
        <p:nvSpPr>
          <p:cNvPr id="5" name="フッター プレースホルダー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rtl="0">
              <a:defRPr sz="9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9256783" y="6356353"/>
            <a:ext cx="1828800" cy="365125"/>
          </a:xfrm>
          <a:prstGeom prst="rect">
            <a:avLst/>
          </a:prstGeom>
        </p:spPr>
        <p:txBody>
          <a:bodyPr vert="horz" lIns="0" tIns="45720" rIns="0" bIns="45720" rtlCol="0" anchor="ctr"/>
          <a:lstStyle>
            <a:lvl1pPr algn="l" rtl="0">
              <a:defRPr sz="9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1103376" y="1219203"/>
            <a:ext cx="9985248"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kumimoji="1" sz="2100" kern="1200">
          <a:solidFill>
            <a:schemeClr val="tx1"/>
          </a:solidFill>
          <a:latin typeface="Meiryo UI" panose="020B0604030504040204" pitchFamily="50" charset="-128"/>
          <a:ea typeface="Meiryo UI" panose="020B0604030504040204" pitchFamily="50" charset="-128"/>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kumimoji="1" sz="15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kumimoji="1" sz="12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kumimoji="1" sz="105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userDrawn="1">
          <p15:clr>
            <a:srgbClr val="F26B43"/>
          </p15:clr>
        </p15:guide>
        <p15:guide id="2" pos="6984"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chng.it/jHLbjYB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doyukai.or.jp/policyproposals/articles/2011/pdf/120326a_0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431896" y="2460812"/>
            <a:ext cx="6523343" cy="2761907"/>
          </a:xfrm>
        </p:spPr>
        <p:txBody>
          <a:bodyPr rtlCol="0" anchor="ctr">
            <a:noAutofit/>
          </a:bodyPr>
          <a:lstStyle/>
          <a:p>
            <a:r>
              <a:rPr lang="ja-JP" altLang="en-US" sz="3600" dirty="0"/>
              <a:t>　大学自治の危機と自由の恢復</a:t>
            </a:r>
            <a:br>
              <a:rPr lang="en-US" altLang="ja-JP" sz="3600" dirty="0"/>
            </a:br>
            <a:r>
              <a:rPr lang="ja-JP" altLang="en-US" sz="3600" dirty="0"/>
              <a:t>　　</a:t>
            </a:r>
            <a:r>
              <a:rPr lang="en-US" altLang="ja-JP" sz="2400" dirty="0"/>
              <a:t>―</a:t>
            </a:r>
            <a:r>
              <a:rPr lang="ja-JP" altLang="en-US" sz="2400" dirty="0"/>
              <a:t>国立大学の学長選考問題を通して考える</a:t>
            </a:r>
            <a:br>
              <a:rPr lang="ja-JP" altLang="en-US" sz="3600" dirty="0"/>
            </a:br>
            <a:r>
              <a:rPr lang="en-US" altLang="ja-JP" sz="3600" dirty="0"/>
              <a:t>						  </a:t>
            </a:r>
            <a:r>
              <a:rPr lang="ja-JP" altLang="en-US" sz="3600" dirty="0"/>
              <a:t>　</a:t>
            </a:r>
            <a:r>
              <a:rPr lang="ja-JP" altLang="en-US" sz="2800" dirty="0"/>
              <a:t>駒込武</a:t>
            </a:r>
            <a:br>
              <a:rPr lang="en-US" altLang="ja-JP" sz="3200" dirty="0"/>
            </a:br>
            <a:r>
              <a:rPr lang="en-US" altLang="ja-JP" sz="3200" dirty="0"/>
              <a:t>	</a:t>
            </a:r>
            <a:br>
              <a:rPr lang="en-US" altLang="ja-JP" sz="3200" dirty="0"/>
            </a:br>
            <a:r>
              <a:rPr lang="ja-JP" altLang="en-US" sz="3200" dirty="0"/>
              <a:t>　　　</a:t>
            </a:r>
            <a:r>
              <a:rPr lang="ja-JP" altLang="en-US" sz="1800" dirty="0"/>
              <a:t>京都大学・大学院教育学研究科・教授（教育史専攻）</a:t>
            </a:r>
            <a:br>
              <a:rPr lang="en-US" altLang="ja-JP" sz="1800" dirty="0"/>
            </a:br>
            <a:r>
              <a:rPr lang="en-US" altLang="ja-JP" sz="1800" dirty="0"/>
              <a:t>		</a:t>
            </a:r>
            <a:endParaRPr lang="ja-JP" altLang="en-US" sz="3600" dirty="0"/>
          </a:p>
        </p:txBody>
      </p:sp>
      <p:sp>
        <p:nvSpPr>
          <p:cNvPr id="7" name="サブタイトル 6"/>
          <p:cNvSpPr>
            <a:spLocks noGrp="1"/>
          </p:cNvSpPr>
          <p:nvPr>
            <p:ph type="subTitle" idx="1"/>
          </p:nvPr>
        </p:nvSpPr>
        <p:spPr>
          <a:xfrm>
            <a:off x="1630742" y="5222719"/>
            <a:ext cx="5003437" cy="593081"/>
          </a:xfrm>
        </p:spPr>
        <p:txBody>
          <a:bodyPr rtlCol="0">
            <a:noAutofit/>
          </a:bodyPr>
          <a:lstStyle/>
          <a:p>
            <a:pPr rtl="0"/>
            <a:r>
              <a:rPr lang="en-US" altLang="ja-JP" sz="1800" dirty="0"/>
              <a:t>2021</a:t>
            </a:r>
            <a:r>
              <a:rPr lang="ja-JP" altLang="en-US" sz="1800" dirty="0"/>
              <a:t>年</a:t>
            </a:r>
            <a:r>
              <a:rPr lang="en-US" altLang="ja-JP" sz="1800" dirty="0"/>
              <a:t>3</a:t>
            </a:r>
            <a:r>
              <a:rPr lang="ja-JP" altLang="en-US" sz="1800" dirty="0"/>
              <a:t>月</a:t>
            </a:r>
            <a:r>
              <a:rPr lang="en-US" altLang="ja-JP" sz="1800" dirty="0"/>
              <a:t>28</a:t>
            </a:r>
            <a:r>
              <a:rPr lang="ja-JP" altLang="en-US" sz="1800" dirty="0"/>
              <a:t>日＠安保関連法に反対する学者の会</a:t>
            </a:r>
          </a:p>
        </p:txBody>
      </p:sp>
      <p:pic>
        <p:nvPicPr>
          <p:cNvPr id="5" name="図プレースホルダー 4">
            <a:extLst>
              <a:ext uri="{FF2B5EF4-FFF2-40B4-BE49-F238E27FC236}">
                <a16:creationId xmlns:a16="http://schemas.microsoft.com/office/drawing/2014/main" id="{0FBB83A2-09E2-4F09-8303-1136665A841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大学自治の土台を侵食する新自由主義</a:t>
            </a:r>
          </a:p>
        </p:txBody>
      </p:sp>
      <p:sp>
        <p:nvSpPr>
          <p:cNvPr id="3" name="コンテンツ プレースホルダー 2"/>
          <p:cNvSpPr>
            <a:spLocks noGrp="1"/>
          </p:cNvSpPr>
          <p:nvPr>
            <p:ph idx="1"/>
          </p:nvPr>
        </p:nvSpPr>
        <p:spPr>
          <a:xfrm>
            <a:off x="1104900" y="1600200"/>
            <a:ext cx="9980683" cy="5015754"/>
          </a:xfrm>
        </p:spPr>
        <p:txBody>
          <a:bodyPr>
            <a:normAutofit/>
          </a:bodyPr>
          <a:lstStyle/>
          <a:p>
            <a:pPr marL="171450" lvl="1">
              <a:spcBef>
                <a:spcPts val="1350"/>
              </a:spcBef>
            </a:pPr>
            <a:r>
              <a:rPr lang="ja-JP" altLang="en-US" sz="2400" dirty="0"/>
              <a:t>京大執行部が吉田寮生の立ち退きを求める論理＝非正規学生（研究生等、</a:t>
            </a:r>
            <a:r>
              <a:rPr lang="ja-JP" altLang="en-US" sz="2400" dirty="0">
                <a:solidFill>
                  <a:srgbClr val="FF0000"/>
                </a:solidFill>
              </a:rPr>
              <a:t>留学生の占める割合が多い</a:t>
            </a:r>
            <a:r>
              <a:rPr lang="ja-JP" altLang="en-US" sz="2400" dirty="0"/>
              <a:t>）を受け入れている</a:t>
            </a:r>
            <a:endParaRPr lang="en-US" altLang="ja-JP" sz="2400" dirty="0"/>
          </a:p>
          <a:p>
            <a:pPr lvl="1"/>
            <a:r>
              <a:rPr lang="ja-JP" altLang="en-US" sz="2400" dirty="0"/>
              <a:t>担当理事の見解「</a:t>
            </a:r>
            <a:r>
              <a:rPr lang="ja-JP" altLang="en-US" sz="2400" dirty="0">
                <a:solidFill>
                  <a:srgbClr val="FF0000"/>
                </a:solidFill>
              </a:rPr>
              <a:t>支払ってもらえるコストによって受けるサービスは違って当然</a:t>
            </a:r>
            <a:r>
              <a:rPr lang="ja-JP" altLang="en-US" sz="2400" dirty="0"/>
              <a:t>」</a:t>
            </a:r>
            <a:r>
              <a:rPr lang="ja-JP" altLang="en-US" sz="2000" dirty="0"/>
              <a:t>（</a:t>
            </a:r>
            <a:r>
              <a:rPr lang="en-US" altLang="ja-JP" sz="2000" dirty="0"/>
              <a:t>『</a:t>
            </a:r>
            <a:r>
              <a:rPr lang="ja-JP" altLang="en-US" sz="2000" dirty="0"/>
              <a:t>京都大学新聞</a:t>
            </a:r>
            <a:r>
              <a:rPr lang="en-US" altLang="ja-JP" sz="2000" dirty="0"/>
              <a:t>』2019</a:t>
            </a:r>
            <a:r>
              <a:rPr lang="ja-JP" altLang="en-US" sz="2000" dirty="0"/>
              <a:t>年</a:t>
            </a:r>
            <a:r>
              <a:rPr lang="en-US" altLang="ja-JP" sz="2000" dirty="0"/>
              <a:t>2</a:t>
            </a:r>
            <a:r>
              <a:rPr lang="ja-JP" altLang="en-US" sz="2000" dirty="0"/>
              <a:t>月</a:t>
            </a:r>
            <a:r>
              <a:rPr lang="en-US" altLang="ja-JP" sz="2000" dirty="0"/>
              <a:t>16</a:t>
            </a:r>
            <a:r>
              <a:rPr lang="ja-JP" altLang="en-US" sz="2000" dirty="0"/>
              <a:t>日）</a:t>
            </a:r>
            <a:endParaRPr lang="en-US" altLang="ja-JP" sz="2400" dirty="0"/>
          </a:p>
          <a:p>
            <a:pPr lvl="1"/>
            <a:r>
              <a:rPr lang="ja-JP" altLang="en-US" sz="2400" dirty="0"/>
              <a:t>文部科学大臣の任命した監事の監査報告（</a:t>
            </a:r>
            <a:r>
              <a:rPr lang="en-US" altLang="ja-JP" sz="2400" dirty="0"/>
              <a:t>2018</a:t>
            </a:r>
            <a:r>
              <a:rPr lang="ja-JP" altLang="en-US" sz="2400" dirty="0"/>
              <a:t>年）「</a:t>
            </a:r>
            <a:r>
              <a:rPr lang="ja-JP" altLang="en-US" sz="2400" dirty="0">
                <a:solidFill>
                  <a:srgbClr val="FF0000"/>
                </a:solidFill>
              </a:rPr>
              <a:t>正規学生以外の入寮も許すような不適切な入寮選考は改めるべきである</a:t>
            </a:r>
            <a:r>
              <a:rPr lang="ja-JP" altLang="en-US" sz="2400" dirty="0"/>
              <a:t>」</a:t>
            </a:r>
            <a:endParaRPr lang="en-US" altLang="ja-JP" sz="2400" dirty="0"/>
          </a:p>
          <a:p>
            <a:pPr marL="342900" lvl="1" indent="0">
              <a:buNone/>
            </a:pPr>
            <a:r>
              <a:rPr lang="ja-JP" altLang="en-US" sz="2400" dirty="0"/>
              <a:t>←→吉田寮自治会の見解「</a:t>
            </a:r>
            <a:r>
              <a:rPr lang="ja-JP" altLang="en-US" sz="2400" dirty="0">
                <a:solidFill>
                  <a:srgbClr val="FF0000"/>
                </a:solidFill>
              </a:rPr>
              <a:t>セーフティーネットとしての自治寮</a:t>
            </a:r>
            <a:r>
              <a:rPr lang="ja-JP" altLang="en-US" sz="2400" dirty="0"/>
              <a:t>」</a:t>
            </a:r>
            <a:endParaRPr lang="en-US" altLang="ja-JP" sz="2400" dirty="0"/>
          </a:p>
          <a:p>
            <a:r>
              <a:rPr lang="ja-JP" altLang="en-US" sz="2400" dirty="0"/>
              <a:t>京大職組による「職員の勤務条件改善のためのアンケート」（</a:t>
            </a:r>
            <a:r>
              <a:rPr lang="en-US" altLang="ja-JP" sz="2400" dirty="0"/>
              <a:t>2020</a:t>
            </a:r>
            <a:r>
              <a:rPr lang="ja-JP" altLang="en-US" sz="2400" dirty="0"/>
              <a:t>年）</a:t>
            </a:r>
          </a:p>
          <a:p>
            <a:pPr lvl="1"/>
            <a:r>
              <a:rPr lang="ja-JP" altLang="en-US" sz="2400" dirty="0"/>
              <a:t>「時間雇用も特定業務もその労働条件のまま</a:t>
            </a:r>
            <a:r>
              <a:rPr lang="ja-JP" altLang="en-US" sz="2400" dirty="0">
                <a:solidFill>
                  <a:srgbClr val="FF0000"/>
                </a:solidFill>
              </a:rPr>
              <a:t>無期雇用になったとして、</a:t>
            </a:r>
            <a:r>
              <a:rPr lang="en-US" altLang="ja-JP" sz="2400" dirty="0">
                <a:solidFill>
                  <a:srgbClr val="FF0000"/>
                </a:solidFill>
              </a:rPr>
              <a:t>60</a:t>
            </a:r>
            <a:r>
              <a:rPr lang="ja-JP" altLang="en-US" sz="2400" dirty="0">
                <a:solidFill>
                  <a:srgbClr val="FF0000"/>
                </a:solidFill>
              </a:rPr>
              <a:t>才ぐらいまで、そのまま？昇級とかないの？（昇任も？</a:t>
            </a:r>
            <a:r>
              <a:rPr lang="ja-JP" altLang="en-US" sz="2400" dirty="0"/>
              <a:t>）とかすごく疑問です。結果的に</a:t>
            </a:r>
            <a:r>
              <a:rPr lang="en-US" altLang="ja-JP" sz="2400" dirty="0"/>
              <a:t>…</a:t>
            </a:r>
            <a:r>
              <a:rPr lang="ja-JP" altLang="en-US" sz="2400" dirty="0">
                <a:solidFill>
                  <a:srgbClr val="FF0000"/>
                </a:solidFill>
              </a:rPr>
              <a:t>女性が多いので、女性の働き方とか賃金はその程度でよいというような考え方</a:t>
            </a:r>
            <a:r>
              <a:rPr lang="ja-JP" altLang="en-US" sz="2400" dirty="0"/>
              <a:t>が、労組も、職員も、当局もあるのではないか？と思えますが</a:t>
            </a:r>
            <a:r>
              <a:rPr lang="en-US" altLang="ja-JP" sz="2400" dirty="0"/>
              <a:t>…</a:t>
            </a:r>
            <a:r>
              <a:rPr lang="ja-JP" altLang="en-US" sz="2400" dirty="0"/>
              <a:t>どうでしょうか？」</a:t>
            </a:r>
            <a:endParaRPr lang="en-US" altLang="ja-JP" sz="2400" dirty="0"/>
          </a:p>
        </p:txBody>
      </p:sp>
    </p:spTree>
    <p:extLst>
      <p:ext uri="{BB962C8B-B14F-4D97-AF65-F5344CB8AC3E}">
        <p14:creationId xmlns:p14="http://schemas.microsoft.com/office/powerpoint/2010/main" val="8395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効率化・コストカットの行き着く先</a:t>
            </a:r>
            <a:r>
              <a:rPr lang="en-US" altLang="ja-JP" sz="3200" dirty="0"/>
              <a:t>―</a:t>
            </a:r>
            <a:r>
              <a:rPr lang="ja-JP" altLang="en-US" sz="3200" dirty="0"/>
              <a:t>医療すら軽視</a:t>
            </a:r>
            <a:endParaRPr kumimoji="1" lang="ja-JP" altLang="en-US" dirty="0"/>
          </a:p>
        </p:txBody>
      </p:sp>
      <p:pic>
        <p:nvPicPr>
          <p:cNvPr id="4" name="図 3"/>
          <p:cNvPicPr>
            <a:picLocks noChangeAspect="1"/>
          </p:cNvPicPr>
          <p:nvPr/>
        </p:nvPicPr>
        <p:blipFill>
          <a:blip r:embed="rId3"/>
          <a:stretch>
            <a:fillRect/>
          </a:stretch>
        </p:blipFill>
        <p:spPr>
          <a:xfrm>
            <a:off x="4170509" y="1441179"/>
            <a:ext cx="7518344" cy="5158984"/>
          </a:xfrm>
          <a:prstGeom prst="rect">
            <a:avLst/>
          </a:prstGeom>
        </p:spPr>
      </p:pic>
      <p:sp>
        <p:nvSpPr>
          <p:cNvPr id="3" name="コンテンツ プレースホルダー 2"/>
          <p:cNvSpPr>
            <a:spLocks noGrp="1"/>
          </p:cNvSpPr>
          <p:nvPr>
            <p:ph idx="1"/>
          </p:nvPr>
        </p:nvSpPr>
        <p:spPr>
          <a:xfrm>
            <a:off x="847165" y="1600200"/>
            <a:ext cx="3711388" cy="4572000"/>
          </a:xfrm>
        </p:spPr>
        <p:txBody>
          <a:bodyPr>
            <a:normAutofit fontScale="85000" lnSpcReduction="10000"/>
          </a:bodyPr>
          <a:lstStyle/>
          <a:p>
            <a:r>
              <a:rPr kumimoji="1" lang="en-US" altLang="ja-JP" sz="2800" dirty="0"/>
              <a:t>2020</a:t>
            </a:r>
            <a:r>
              <a:rPr kumimoji="1" lang="ja-JP" altLang="en-US" sz="2800" dirty="0"/>
              <a:t>年</a:t>
            </a:r>
            <a:r>
              <a:rPr kumimoji="1" lang="en-US" altLang="ja-JP" sz="2800" dirty="0"/>
              <a:t>7</a:t>
            </a:r>
            <a:r>
              <a:rPr kumimoji="1" lang="ja-JP" altLang="en-US" sz="2800" dirty="0"/>
              <a:t>月、京大附属病院長が新型コロナ感染症対策の一環として、手術室などの陰圧室化工事のため</a:t>
            </a:r>
            <a:r>
              <a:rPr kumimoji="1" lang="en-US" altLang="ja-JP" sz="2800" dirty="0"/>
              <a:t>3000</a:t>
            </a:r>
            <a:r>
              <a:rPr kumimoji="1" lang="ja-JP" altLang="en-US" sz="2800" dirty="0"/>
              <a:t>万円を目標額としてクラウドファンディング。</a:t>
            </a:r>
            <a:endParaRPr kumimoji="1" lang="en-US" altLang="ja-JP" sz="2800" dirty="0"/>
          </a:p>
          <a:p>
            <a:r>
              <a:rPr kumimoji="1" lang="ja-JP" altLang="en-US" sz="2800" dirty="0"/>
              <a:t>京大職組は、緊急性に鑑みて病院の呼びかけを支持して応援しながらも、本来ならば民間の寄附金によるべきものではなく、政府が最優先で予算措置をすべきものと批判。</a:t>
            </a:r>
            <a:endParaRPr kumimoji="1" lang="en-US" altLang="ja-JP" sz="2800" dirty="0"/>
          </a:p>
          <a:p>
            <a:r>
              <a:rPr kumimoji="1" lang="ja-JP" altLang="en-US" sz="2800" dirty="0"/>
              <a:t>研究・教育・医療の充実こそ最大の「社会貢献」。</a:t>
            </a:r>
            <a:endParaRPr kumimoji="1" lang="en-US" altLang="ja-JP" sz="2800" dirty="0"/>
          </a:p>
          <a:p>
            <a:endParaRPr kumimoji="1" lang="en-US" altLang="ja-JP" sz="2800" dirty="0"/>
          </a:p>
          <a:p>
            <a:endParaRPr kumimoji="1" lang="ja-JP" altLang="en-US" sz="2800" dirty="0"/>
          </a:p>
        </p:txBody>
      </p:sp>
    </p:spTree>
    <p:extLst>
      <p:ext uri="{BB962C8B-B14F-4D97-AF65-F5344CB8AC3E}">
        <p14:creationId xmlns:p14="http://schemas.microsoft.com/office/powerpoint/2010/main" val="349110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4900" y="76200"/>
            <a:ext cx="10377186" cy="1096962"/>
          </a:xfrm>
        </p:spPr>
        <p:txBody>
          <a:bodyPr>
            <a:normAutofit/>
          </a:bodyPr>
          <a:lstStyle/>
          <a:p>
            <a:r>
              <a:rPr kumimoji="1" lang="ja-JP" altLang="en-US" sz="4000" dirty="0"/>
              <a:t>学長選考会議の権限を強化する</a:t>
            </a:r>
            <a:r>
              <a:rPr kumimoji="1" lang="en-US" altLang="ja-JP" sz="4000" dirty="0"/>
              <a:t>!?</a:t>
            </a:r>
            <a:r>
              <a:rPr lang="en-US" altLang="ja-JP" sz="4000" dirty="0"/>
              <a:t> </a:t>
            </a:r>
            <a:r>
              <a:rPr lang="en-US" altLang="ja-JP" sz="3100" dirty="0"/>
              <a:t>―</a:t>
            </a:r>
            <a:r>
              <a:rPr lang="ja-JP" altLang="en-US" sz="3100" dirty="0"/>
              <a:t>方向性が逆！</a:t>
            </a:r>
            <a:endParaRPr kumimoji="1" lang="ja-JP" altLang="en-US" sz="4000" dirty="0"/>
          </a:p>
        </p:txBody>
      </p:sp>
      <p:sp>
        <p:nvSpPr>
          <p:cNvPr id="3" name="コンテンツ プレースホルダー 2"/>
          <p:cNvSpPr>
            <a:spLocks noGrp="1"/>
          </p:cNvSpPr>
          <p:nvPr>
            <p:ph idx="1"/>
          </p:nvPr>
        </p:nvSpPr>
        <p:spPr>
          <a:xfrm>
            <a:off x="802640" y="1620520"/>
            <a:ext cx="4378960" cy="4953000"/>
          </a:xfrm>
        </p:spPr>
        <p:txBody>
          <a:bodyPr>
            <a:normAutofit lnSpcReduction="10000"/>
          </a:bodyPr>
          <a:lstStyle/>
          <a:p>
            <a:r>
              <a:rPr lang="en-US" altLang="ja-JP" sz="2000" dirty="0"/>
              <a:t>3</a:t>
            </a:r>
            <a:r>
              <a:rPr lang="ja-JP" altLang="en-US" sz="2000" dirty="0"/>
              <a:t>月</a:t>
            </a:r>
            <a:r>
              <a:rPr lang="en-US" altLang="ja-JP" sz="2000" dirty="0"/>
              <a:t>2</a:t>
            </a:r>
            <a:r>
              <a:rPr lang="ja-JP" altLang="en-US" sz="2000" dirty="0"/>
              <a:t>日、監事や「学長選考会議」の権限を強化して「学長選考・監察会議」とする国立大学法人法改正案を閣議決定。</a:t>
            </a:r>
            <a:endParaRPr lang="en-US" altLang="ja-JP" sz="2000" dirty="0"/>
          </a:p>
          <a:p>
            <a:r>
              <a:rPr lang="ja-JP" altLang="en-US" sz="2000" dirty="0"/>
              <a:t>改正の口実は、学長による不正や不祥事が問題になっているということ。しかし、そうした学長を選んだ学長選考会議はむしろ連帯責任を負うべき存在。</a:t>
            </a:r>
            <a:endParaRPr lang="en-US" altLang="ja-JP" sz="2000" dirty="0"/>
          </a:p>
          <a:p>
            <a:endParaRPr lang="en-US" altLang="ja-JP" sz="2000" dirty="0"/>
          </a:p>
          <a:p>
            <a:r>
              <a:rPr lang="ja-JP" altLang="en-US" sz="2000" dirty="0"/>
              <a:t>「政財界の有力者を選考会議の「学外委員」として招き入れる一方、学内の構成員の意見を黙殺する体制は、すでに十分なまでに大学を壊してきました。</a:t>
            </a:r>
            <a:r>
              <a:rPr lang="en-US" altLang="ja-JP" sz="2000" dirty="0"/>
              <a:t>…</a:t>
            </a:r>
          </a:p>
          <a:p>
            <a:r>
              <a:rPr lang="ja-JP" altLang="en-US" sz="2000" dirty="0"/>
              <a:t>　大学という組織の特性を無視した「ガバナンス改革」の流れを根底から見直し、教職員、学生の意見を幅広く吸い上げ、大学運営に生かせるような制度改正」こそが必要。」</a:t>
            </a:r>
            <a:endParaRPr lang="en-US" altLang="ja-JP" sz="20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0" y="1620520"/>
            <a:ext cx="6705600" cy="3775481"/>
          </a:xfrm>
          <a:prstGeom prst="rect">
            <a:avLst/>
          </a:prstGeom>
        </p:spPr>
      </p:pic>
      <p:sp>
        <p:nvSpPr>
          <p:cNvPr id="5" name="テキスト ボックス 4"/>
          <p:cNvSpPr txBox="1"/>
          <p:nvPr/>
        </p:nvSpPr>
        <p:spPr>
          <a:xfrm>
            <a:off x="5303520" y="5396002"/>
            <a:ext cx="6705600" cy="954107"/>
          </a:xfrm>
          <a:prstGeom prst="rect">
            <a:avLst/>
          </a:prstGeom>
          <a:noFill/>
        </p:spPr>
        <p:txBody>
          <a:bodyPr wrap="square" rtlCol="0">
            <a:spAutoFit/>
          </a:bodyPr>
          <a:lstStyle/>
          <a:p>
            <a:pPr algn="just"/>
            <a:r>
              <a:rPr kumimoji="1" lang="af-ZA" altLang="ja-JP" sz="2800" dirty="0"/>
              <a:t>Change.org</a:t>
            </a:r>
            <a:r>
              <a:rPr kumimoji="1" lang="ja-JP" altLang="en-US" sz="2800" dirty="0"/>
              <a:t>（</a:t>
            </a:r>
            <a:r>
              <a:rPr kumimoji="1" lang="af-ZA" altLang="ja-JP" sz="2800" dirty="0">
                <a:hlinkClick r:id="rId4"/>
              </a:rPr>
              <a:t>http://chng.it/jHLbjYBp</a:t>
            </a:r>
            <a:r>
              <a:rPr kumimoji="1" lang="ja-JP" altLang="en-US" sz="2800" dirty="0"/>
              <a:t>）でネット署名の呼びかけ</a:t>
            </a:r>
          </a:p>
        </p:txBody>
      </p:sp>
    </p:spTree>
    <p:extLst>
      <p:ext uri="{BB962C8B-B14F-4D97-AF65-F5344CB8AC3E}">
        <p14:creationId xmlns:p14="http://schemas.microsoft.com/office/powerpoint/2010/main" val="151130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「身銭を切る」のは誰か？</a:t>
            </a:r>
            <a:r>
              <a:rPr lang="en-US" altLang="ja-JP" sz="3200" dirty="0"/>
              <a:t> ―</a:t>
            </a:r>
            <a:r>
              <a:rPr lang="ja-JP" altLang="en-US" sz="3200" dirty="0"/>
              <a:t>賛同者のメッセージから</a:t>
            </a:r>
            <a:endParaRPr kumimoji="1" lang="ja-JP" altLang="en-US" dirty="0"/>
          </a:p>
        </p:txBody>
      </p:sp>
      <p:sp>
        <p:nvSpPr>
          <p:cNvPr id="3" name="コンテンツ プレースホルダー 2"/>
          <p:cNvSpPr>
            <a:spLocks noGrp="1"/>
          </p:cNvSpPr>
          <p:nvPr>
            <p:ph idx="1"/>
          </p:nvPr>
        </p:nvSpPr>
        <p:spPr>
          <a:xfrm>
            <a:off x="1078006" y="1600200"/>
            <a:ext cx="10121900" cy="5257800"/>
          </a:xfrm>
        </p:spPr>
        <p:txBody>
          <a:bodyPr>
            <a:normAutofit lnSpcReduction="10000"/>
          </a:bodyPr>
          <a:lstStyle/>
          <a:p>
            <a:r>
              <a:rPr lang="ja-JP" altLang="en-US" sz="2400" dirty="0">
                <a:solidFill>
                  <a:srgbClr val="FF0000"/>
                </a:solidFill>
              </a:rPr>
              <a:t>企業のオーナー経営者は、独裁の結果失敗したら私財の損をかぶります</a:t>
            </a:r>
            <a:r>
              <a:rPr lang="ja-JP" altLang="en-US" sz="2400" dirty="0"/>
              <a:t>。オーナーでなくても、経営者が判断を間違ったら、株価が下がって乗っ取られたり、株主代表訴訟を起こされるリスクを負います。なので少数独裁しても、リスク過剰な判断は自ずと抑えられます。</a:t>
            </a:r>
            <a:r>
              <a:rPr lang="ja-JP" altLang="en-US" sz="2400" dirty="0">
                <a:solidFill>
                  <a:srgbClr val="FF0000"/>
                </a:solidFill>
              </a:rPr>
              <a:t>大学経営ではそんな身銭を切る深刻な責任がかかりませんので、少数の判断に任せると、必然的にリスク過剰な判断をします</a:t>
            </a:r>
            <a:r>
              <a:rPr lang="ja-JP" altLang="en-US" sz="2400" dirty="0"/>
              <a:t>。だから、判断の失敗の実害をかぶる現場の当事者の合意に基づいて運営するのは、合理性があることです。</a:t>
            </a:r>
            <a:endParaRPr lang="en-US" altLang="ja-JP" sz="2400" dirty="0"/>
          </a:p>
          <a:p>
            <a:r>
              <a:rPr lang="ja-JP" altLang="en-US" sz="2300" dirty="0"/>
              <a:t>大学は「企業」、一般の教職員は「従業員」、学生は「お客さん」という考え方が、新自由主義的な「ガバナンス改革」の底流。学長および学長選考会議の権限強化は、そのひとつのあらわれ。</a:t>
            </a:r>
            <a:endParaRPr lang="en-US" altLang="ja-JP" sz="2300" dirty="0"/>
          </a:p>
          <a:p>
            <a:r>
              <a:rPr lang="ja-JP" altLang="en-US" sz="2300" dirty="0"/>
              <a:t>それならば、学長を中心する執行部はいざとなったら私財をなげうって責任をとるのか？</a:t>
            </a:r>
            <a:endParaRPr lang="en-US" altLang="ja-JP" sz="2300" dirty="0"/>
          </a:p>
          <a:p>
            <a:r>
              <a:rPr lang="ja-JP" altLang="en-US" sz="2300" dirty="0"/>
              <a:t>大学「改革」のしわ寄せは、非正規学生（留学生が多い）や非正規職員（女性が多い）など弱い立場の人びとに転嫁される。</a:t>
            </a:r>
            <a:endParaRPr lang="en-US" altLang="ja-JP" sz="2300" dirty="0"/>
          </a:p>
          <a:p>
            <a:r>
              <a:rPr lang="ja-JP" altLang="en-US" sz="2300" dirty="0"/>
              <a:t>無責任の上に居直った「トップダウンのガナバンス」は教育や研究や医療にかかわるエネルギーを枯渇させていくだけ。</a:t>
            </a:r>
            <a:endParaRPr lang="en-US" altLang="ja-JP" sz="2300" dirty="0"/>
          </a:p>
        </p:txBody>
      </p:sp>
      <p:sp>
        <p:nvSpPr>
          <p:cNvPr id="4" name="正方形/長方形 3">
            <a:extLst>
              <a:ext uri="{FF2B5EF4-FFF2-40B4-BE49-F238E27FC236}">
                <a16:creationId xmlns:a16="http://schemas.microsoft.com/office/drawing/2014/main" id="{467F33DA-2F5C-4419-A30B-9B5323347E85}"/>
              </a:ext>
            </a:extLst>
          </p:cNvPr>
          <p:cNvSpPr/>
          <p:nvPr/>
        </p:nvSpPr>
        <p:spPr>
          <a:xfrm>
            <a:off x="992095" y="1500554"/>
            <a:ext cx="10308952" cy="1928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014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「自由な社会のつくり方」</a:t>
            </a:r>
            <a:r>
              <a:rPr lang="en-US" altLang="ja-JP" sz="3200" dirty="0"/>
              <a:t> ―</a:t>
            </a:r>
            <a:r>
              <a:rPr lang="ja-JP" altLang="en-US" sz="3200" dirty="0"/>
              <a:t>賛同者のメッセージから</a:t>
            </a:r>
            <a:endParaRPr kumimoji="1" lang="ja-JP" altLang="en-US" dirty="0"/>
          </a:p>
        </p:txBody>
      </p:sp>
      <p:sp>
        <p:nvSpPr>
          <p:cNvPr id="3" name="コンテンツ プレースホルダー 2"/>
          <p:cNvSpPr>
            <a:spLocks noGrp="1"/>
          </p:cNvSpPr>
          <p:nvPr>
            <p:ph idx="1"/>
          </p:nvPr>
        </p:nvSpPr>
        <p:spPr>
          <a:xfrm>
            <a:off x="1078006" y="1600200"/>
            <a:ext cx="10121900" cy="5257800"/>
          </a:xfrm>
        </p:spPr>
        <p:txBody>
          <a:bodyPr>
            <a:normAutofit/>
          </a:bodyPr>
          <a:lstStyle/>
          <a:p>
            <a:r>
              <a:rPr lang="ja-JP" altLang="en-US" sz="2400" dirty="0">
                <a:solidFill>
                  <a:srgbClr val="FF0000"/>
                </a:solidFill>
              </a:rPr>
              <a:t>学問の自由を守り、民主的な社会の市民を育てるのが大学</a:t>
            </a:r>
            <a:r>
              <a:rPr lang="ja-JP" altLang="en-US" sz="2400" dirty="0"/>
              <a:t>です。</a:t>
            </a:r>
            <a:r>
              <a:rPr lang="ja-JP" altLang="en-US" sz="2400" dirty="0">
                <a:solidFill>
                  <a:srgbClr val="FF0000"/>
                </a:solidFill>
              </a:rPr>
              <a:t>その大学を破壊してしまうことが、自分たちの目的を達成するために有効な手段であることを支配者たちは当然知っている</a:t>
            </a:r>
            <a:r>
              <a:rPr lang="ja-JP" altLang="en-US" sz="2400" dirty="0"/>
              <a:t>はずです。問題は、多くの市民がそのことに気づかされていないことです。今ここで大きな声を、できるだけ大きな声をあげることが大切だと思います。</a:t>
            </a:r>
            <a:endParaRPr lang="en-US" altLang="ja-JP" sz="2400" dirty="0"/>
          </a:p>
          <a:p>
            <a:r>
              <a:rPr lang="ja-JP" altLang="en-US" sz="2400" dirty="0"/>
              <a:t>外からは見えにくいたくさんの縛りの中で、大学が今、ひどく疲弊しています。このままでは明日にでも倒れます。</a:t>
            </a:r>
            <a:r>
              <a:rPr lang="ja-JP" altLang="en-US" sz="2400" dirty="0">
                <a:solidFill>
                  <a:srgbClr val="FF0000"/>
                </a:solidFill>
              </a:rPr>
              <a:t>研究と教育の自由性の担保こそが日本のこれから、世界のこれからをつくることのできる人間を育てます。知は力</a:t>
            </a:r>
            <a:r>
              <a:rPr lang="ja-JP" altLang="en-US" sz="2400" dirty="0">
                <a:solidFill>
                  <a:schemeClr val="tx2"/>
                </a:solidFill>
              </a:rPr>
              <a:t>。</a:t>
            </a:r>
            <a:endParaRPr lang="en-US" altLang="ja-JP" sz="2400" dirty="0"/>
          </a:p>
          <a:p>
            <a:r>
              <a:rPr lang="ja-JP" altLang="en-US" sz="2300" dirty="0"/>
              <a:t>研究・教育の内容はもちろん、意思決定の仕組みにおいても、</a:t>
            </a:r>
            <a:r>
              <a:rPr lang="ja-JP" altLang="en-US" sz="2300" dirty="0">
                <a:solidFill>
                  <a:srgbClr val="FF0000"/>
                </a:solidFill>
              </a:rPr>
              <a:t>学生、教職員、市民（地域住民）が相互に対話</a:t>
            </a:r>
            <a:r>
              <a:rPr lang="ja-JP" altLang="en-US" sz="2300" dirty="0"/>
              <a:t>をしながら「自由な社会のつくり方」を学ぶ場として大学を組み替えていくこと。</a:t>
            </a:r>
            <a:endParaRPr lang="en-US" altLang="ja-JP" sz="2300" dirty="0"/>
          </a:p>
          <a:p>
            <a:r>
              <a:rPr lang="ja-JP" altLang="en-US" sz="2300" dirty="0"/>
              <a:t>それは単にかつて存在したような</a:t>
            </a:r>
            <a:r>
              <a:rPr lang="ja-JP" altLang="en-US" sz="2300" dirty="0">
                <a:solidFill>
                  <a:srgbClr val="FF0000"/>
                </a:solidFill>
              </a:rPr>
              <a:t>特権的な自治を回復する</a:t>
            </a:r>
            <a:r>
              <a:rPr lang="ja-JP" altLang="en-US" sz="2300" dirty="0"/>
              <a:t>ことではなく、</a:t>
            </a:r>
            <a:r>
              <a:rPr lang="ja-JP" altLang="en-US" sz="2300" dirty="0">
                <a:solidFill>
                  <a:srgbClr val="FF0000"/>
                </a:solidFill>
              </a:rPr>
              <a:t>自分自身の中に沈殿する無力感と向き合いながら、他者をエンパワーするという意味で自治の恢復の過程</a:t>
            </a:r>
            <a:r>
              <a:rPr lang="ja-JP" altLang="en-US" sz="2300" dirty="0"/>
              <a:t>でもあるはず。</a:t>
            </a:r>
            <a:endParaRPr lang="en-US" altLang="ja-JP" sz="2300" dirty="0"/>
          </a:p>
        </p:txBody>
      </p:sp>
      <p:sp>
        <p:nvSpPr>
          <p:cNvPr id="4" name="正方形/長方形 3">
            <a:extLst>
              <a:ext uri="{FF2B5EF4-FFF2-40B4-BE49-F238E27FC236}">
                <a16:creationId xmlns:a16="http://schemas.microsoft.com/office/drawing/2014/main" id="{D492F655-4B58-443D-909E-F54F056F402B}"/>
              </a:ext>
            </a:extLst>
          </p:cNvPr>
          <p:cNvSpPr/>
          <p:nvPr/>
        </p:nvSpPr>
        <p:spPr>
          <a:xfrm>
            <a:off x="992095" y="1500554"/>
            <a:ext cx="10308952"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799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京都大学で起きたこと</a:t>
            </a:r>
            <a:r>
              <a:rPr kumimoji="1" lang="en-US" altLang="ja-JP" sz="3200" dirty="0"/>
              <a:t>―</a:t>
            </a:r>
            <a:r>
              <a:rPr kumimoji="1" lang="ja-JP" altLang="en-US" sz="3200" dirty="0"/>
              <a:t>「えっ、そこまでやるの？」</a:t>
            </a:r>
          </a:p>
        </p:txBody>
      </p:sp>
      <p:sp>
        <p:nvSpPr>
          <p:cNvPr id="7" name="コンテンツ プレースホルダー 6"/>
          <p:cNvSpPr>
            <a:spLocks noGrp="1"/>
          </p:cNvSpPr>
          <p:nvPr>
            <p:ph sz="half" idx="1"/>
          </p:nvPr>
        </p:nvSpPr>
        <p:spPr>
          <a:xfrm>
            <a:off x="924427" y="1636548"/>
            <a:ext cx="6789358" cy="4885276"/>
          </a:xfrm>
          <a:solidFill>
            <a:schemeClr val="bg2">
              <a:alpha val="51000"/>
            </a:schemeClr>
          </a:solidFill>
        </p:spPr>
        <p:txBody>
          <a:bodyPr>
            <a:normAutofit fontScale="92500" lnSpcReduction="10000"/>
          </a:bodyPr>
          <a:lstStyle/>
          <a:p>
            <a:r>
              <a:rPr kumimoji="1" lang="ja-JP" altLang="en-US" sz="2700" dirty="0"/>
              <a:t>タテカン：一斉撤去（</a:t>
            </a:r>
            <a:r>
              <a:rPr kumimoji="1" lang="en-US" altLang="ja-JP" sz="2700" dirty="0"/>
              <a:t>2018</a:t>
            </a:r>
            <a:r>
              <a:rPr kumimoji="1" lang="ja-JP" altLang="en-US" sz="2700" dirty="0"/>
              <a:t>年</a:t>
            </a:r>
            <a:r>
              <a:rPr kumimoji="1" lang="en-US" altLang="ja-JP" sz="2700" dirty="0"/>
              <a:t>5</a:t>
            </a:r>
            <a:r>
              <a:rPr kumimoji="1" lang="ja-JP" altLang="en-US" sz="2700" dirty="0"/>
              <a:t>月）</a:t>
            </a:r>
            <a:endParaRPr kumimoji="1" lang="en-US" altLang="ja-JP" sz="2700" dirty="0"/>
          </a:p>
          <a:p>
            <a:pPr lvl="1"/>
            <a:r>
              <a:rPr kumimoji="1" lang="ja-JP" altLang="en-US" sz="2400" dirty="0"/>
              <a:t>撤去の表向きの理由は、京都市条例への違反。しかし、条例に適合しているはずの京都大学職員組合のタテカンまで撤去。</a:t>
            </a:r>
            <a:endParaRPr kumimoji="1" lang="en-US" altLang="ja-JP" sz="2400" dirty="0"/>
          </a:p>
          <a:p>
            <a:r>
              <a:rPr kumimoji="1" lang="ja-JP" altLang="en-US" sz="2700" dirty="0"/>
              <a:t>吉田寮（日本最古の現役学生寮）：寮生の立ち退きを求めて</a:t>
            </a:r>
            <a:r>
              <a:rPr kumimoji="1" lang="en-US" altLang="ja-JP" sz="2700" dirty="0"/>
              <a:t>20</a:t>
            </a:r>
            <a:r>
              <a:rPr kumimoji="1" lang="ja-JP" altLang="en-US" sz="2700" dirty="0"/>
              <a:t>名を提訴（</a:t>
            </a:r>
            <a:r>
              <a:rPr kumimoji="1" lang="en-US" altLang="ja-JP" sz="2700" dirty="0"/>
              <a:t>2019</a:t>
            </a:r>
            <a:r>
              <a:rPr kumimoji="1" lang="ja-JP" altLang="en-US" sz="2700" dirty="0"/>
              <a:t>年</a:t>
            </a:r>
            <a:r>
              <a:rPr kumimoji="1" lang="en-US" altLang="ja-JP" sz="2700" dirty="0"/>
              <a:t>4</a:t>
            </a:r>
            <a:r>
              <a:rPr kumimoji="1" lang="ja-JP" altLang="en-US" sz="2700" dirty="0"/>
              <a:t>月）</a:t>
            </a:r>
            <a:endParaRPr kumimoji="1" lang="en-US" altLang="ja-JP" sz="2700" dirty="0"/>
          </a:p>
          <a:p>
            <a:pPr lvl="1"/>
            <a:r>
              <a:rPr kumimoji="1" lang="ja-JP" altLang="en-US" sz="2400" dirty="0"/>
              <a:t>立ち退きを求める表向きの理由は、老朽化した寮は危険、寮生の「</a:t>
            </a:r>
            <a:r>
              <a:rPr kumimoji="1" lang="ja-JP" altLang="en-US" sz="2400" dirty="0">
                <a:solidFill>
                  <a:srgbClr val="FF0000"/>
                </a:solidFill>
              </a:rPr>
              <a:t>安全確保</a:t>
            </a:r>
            <a:r>
              <a:rPr kumimoji="1" lang="ja-JP" altLang="en-US" sz="2400" dirty="0"/>
              <a:t>」。しかし、寮</a:t>
            </a:r>
            <a:r>
              <a:rPr lang="ja-JP" altLang="en-US" sz="2400" dirty="0"/>
              <a:t>自治会が新寮舎（築</a:t>
            </a:r>
            <a:r>
              <a:rPr lang="en-US" altLang="ja-JP" sz="2400" dirty="0"/>
              <a:t>4</a:t>
            </a:r>
            <a:r>
              <a:rPr lang="ja-JP" altLang="en-US" sz="2400" dirty="0"/>
              <a:t>年）に</a:t>
            </a:r>
            <a:r>
              <a:rPr kumimoji="1" lang="ja-JP" altLang="en-US" sz="2400" dirty="0"/>
              <a:t>移る意向を示しても移転を認めずに提訴。</a:t>
            </a:r>
            <a:endParaRPr kumimoji="1" lang="en-US" altLang="ja-JP" sz="2400" dirty="0"/>
          </a:p>
          <a:p>
            <a:r>
              <a:rPr kumimoji="1" lang="ja-JP" altLang="en-US" sz="2700" dirty="0">
                <a:solidFill>
                  <a:schemeClr val="tx2"/>
                </a:solidFill>
              </a:rPr>
              <a:t>総長を中心とした執行部が方針を決定、</a:t>
            </a:r>
            <a:r>
              <a:rPr kumimoji="1" lang="ja-JP" altLang="en-US" sz="2700" dirty="0">
                <a:solidFill>
                  <a:srgbClr val="FF0000"/>
                </a:solidFill>
              </a:rPr>
              <a:t>教授会に対しては簡単な事後報告がなされるだけ。学生対応にあたってきた職員の異動。</a:t>
            </a:r>
            <a:endParaRPr kumimoji="1" lang="en-US" altLang="ja-JP" sz="2700" dirty="0">
              <a:solidFill>
                <a:srgbClr val="FF0000"/>
              </a:solidFill>
            </a:endParaRPr>
          </a:p>
          <a:p>
            <a:r>
              <a:rPr kumimoji="1" lang="ja-JP" altLang="en-US" sz="2700" dirty="0">
                <a:solidFill>
                  <a:srgbClr val="FF0000"/>
                </a:solidFill>
              </a:rPr>
              <a:t>学生への管理強化</a:t>
            </a:r>
            <a:r>
              <a:rPr kumimoji="1" lang="ja-JP" altLang="en-US" sz="2700" dirty="0">
                <a:solidFill>
                  <a:schemeClr val="tx2"/>
                </a:solidFill>
              </a:rPr>
              <a:t>と、日常的に学生に接する</a:t>
            </a:r>
            <a:r>
              <a:rPr kumimoji="1" lang="ja-JP" altLang="en-US" sz="2700" dirty="0">
                <a:solidFill>
                  <a:srgbClr val="FF0000"/>
                </a:solidFill>
              </a:rPr>
              <a:t>教職員の無力化</a:t>
            </a:r>
            <a:r>
              <a:rPr kumimoji="1" lang="ja-JP" altLang="en-US" sz="2700" dirty="0">
                <a:solidFill>
                  <a:schemeClr val="tx2"/>
                </a:solidFill>
              </a:rPr>
              <a:t>が同時並行的に生じる。</a:t>
            </a:r>
            <a:endParaRPr kumimoji="1" lang="en-US" altLang="ja-JP" sz="2700" dirty="0">
              <a:solidFill>
                <a:schemeClr val="tx2"/>
              </a:solidFill>
            </a:endParaRPr>
          </a:p>
        </p:txBody>
      </p:sp>
      <p:pic>
        <p:nvPicPr>
          <p:cNvPr id="11" name="図 4">
            <a:extLst>
              <a:ext uri="{FF2B5EF4-FFF2-40B4-BE49-F238E27FC236}">
                <a16:creationId xmlns:a16="http://schemas.microsoft.com/office/drawing/2014/main" id="{50743828-FA1D-4964-9694-9369D539AE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595" y="1428836"/>
            <a:ext cx="3331565" cy="249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7267B2A6-BBAF-4B96-B9F7-F48D8561AF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050" y="4300781"/>
            <a:ext cx="3331565" cy="2221043"/>
          </a:xfrm>
          <a:prstGeom prst="rect">
            <a:avLst/>
          </a:prstGeom>
        </p:spPr>
      </p:pic>
    </p:spTree>
    <p:extLst>
      <p:ext uri="{BB962C8B-B14F-4D97-AF65-F5344CB8AC3E}">
        <p14:creationId xmlns:p14="http://schemas.microsoft.com/office/powerpoint/2010/main" val="262985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総長選考の顛末</a:t>
            </a:r>
            <a:r>
              <a:rPr kumimoji="1" lang="en-US" altLang="ja-JP" sz="3200" dirty="0"/>
              <a:t>―</a:t>
            </a:r>
            <a:r>
              <a:rPr kumimoji="1" lang="ja-JP" altLang="en-US" sz="3200" dirty="0"/>
              <a:t>決選投票は行われず</a:t>
            </a:r>
            <a:r>
              <a:rPr kumimoji="1" lang="en-US" altLang="ja-JP" sz="3200" dirty="0"/>
              <a:t>…</a:t>
            </a:r>
            <a:endParaRPr kumimoji="1" lang="ja-JP" altLang="en-US" sz="3200" dirty="0"/>
          </a:p>
        </p:txBody>
      </p:sp>
      <p:sp>
        <p:nvSpPr>
          <p:cNvPr id="7" name="コンテンツ プレースホルダー 6"/>
          <p:cNvSpPr>
            <a:spLocks noGrp="1"/>
          </p:cNvSpPr>
          <p:nvPr>
            <p:ph sz="half" idx="1"/>
          </p:nvPr>
        </p:nvSpPr>
        <p:spPr>
          <a:xfrm>
            <a:off x="924427" y="1785155"/>
            <a:ext cx="6330616" cy="4908722"/>
          </a:xfrm>
          <a:solidFill>
            <a:schemeClr val="bg2">
              <a:alpha val="51000"/>
            </a:schemeClr>
          </a:solidFill>
        </p:spPr>
        <p:txBody>
          <a:bodyPr>
            <a:normAutofit fontScale="92500" lnSpcReduction="10000"/>
          </a:bodyPr>
          <a:lstStyle/>
          <a:p>
            <a:r>
              <a:rPr kumimoji="1" lang="ja-JP" altLang="en-US" sz="2800" dirty="0"/>
              <a:t>総長選考（</a:t>
            </a:r>
            <a:r>
              <a:rPr kumimoji="1" lang="en-US" altLang="ja-JP" sz="2800" dirty="0"/>
              <a:t>2020</a:t>
            </a:r>
            <a:r>
              <a:rPr kumimoji="1" lang="ja-JP" altLang="en-US" sz="2800" dirty="0"/>
              <a:t>年</a:t>
            </a:r>
            <a:r>
              <a:rPr kumimoji="1" lang="en-US" altLang="ja-JP" sz="2800" dirty="0"/>
              <a:t>6</a:t>
            </a:r>
            <a:r>
              <a:rPr kumimoji="1" lang="ja-JP" altLang="en-US" sz="2800" dirty="0"/>
              <a:t>月～</a:t>
            </a:r>
            <a:r>
              <a:rPr kumimoji="1" lang="en-US" altLang="ja-JP" sz="2800" dirty="0"/>
              <a:t>7</a:t>
            </a:r>
            <a:r>
              <a:rPr kumimoji="1" lang="ja-JP" altLang="en-US" sz="2800" dirty="0"/>
              <a:t>月）</a:t>
            </a:r>
            <a:endParaRPr kumimoji="1" lang="en-US" altLang="ja-JP" sz="2800" dirty="0"/>
          </a:p>
          <a:p>
            <a:pPr lvl="1"/>
            <a:r>
              <a:rPr kumimoji="1" lang="ja-JP" altLang="en-US" sz="2500" dirty="0"/>
              <a:t>職員組合や吉田寮自治会などが、</a:t>
            </a:r>
            <a:r>
              <a:rPr kumimoji="1" lang="en-US" altLang="ja-JP" sz="2500" dirty="0"/>
              <a:t>6</a:t>
            </a:r>
            <a:r>
              <a:rPr kumimoji="1" lang="ja-JP" altLang="en-US" sz="2500" dirty="0"/>
              <a:t>名の候補者に対して「公開質問状」を提出。</a:t>
            </a:r>
            <a:endParaRPr kumimoji="1" lang="en-US" altLang="ja-JP" sz="2500" dirty="0"/>
          </a:p>
          <a:p>
            <a:r>
              <a:rPr kumimoji="1" lang="ja-JP" altLang="en-US" sz="2800" dirty="0"/>
              <a:t>総長選考会議は説明責任を放棄</a:t>
            </a:r>
            <a:endParaRPr kumimoji="1" lang="en-US" altLang="ja-JP" sz="2800" dirty="0"/>
          </a:p>
          <a:p>
            <a:pPr lvl="1"/>
            <a:r>
              <a:rPr lang="ja-JP" altLang="en-US" sz="2400" dirty="0"/>
              <a:t>教職員による「意向調査」で湊氏（山極総長の下でプロポスト＝総長に次ぐ地位の理事）の</a:t>
            </a:r>
            <a:r>
              <a:rPr kumimoji="1" lang="ja-JP" altLang="en-US" sz="2400" dirty="0"/>
              <a:t>得票率は</a:t>
            </a:r>
            <a:r>
              <a:rPr kumimoji="1" lang="en-US" altLang="ja-JP" sz="2400" dirty="0"/>
              <a:t>37%</a:t>
            </a:r>
            <a:r>
              <a:rPr kumimoji="1" lang="ja-JP" altLang="en-US" sz="2400" dirty="0"/>
              <a:t>。 しかし、総長選考会議は、</a:t>
            </a:r>
            <a:r>
              <a:rPr kumimoji="1" lang="ja-JP" altLang="en-US" sz="2400" dirty="0">
                <a:solidFill>
                  <a:srgbClr val="FF0000"/>
                </a:solidFill>
              </a:rPr>
              <a:t>決選投票を行わずに湊氏を総長候補者に選出</a:t>
            </a:r>
            <a:r>
              <a:rPr kumimoji="1" lang="ja-JP" altLang="en-US" sz="2400" dirty="0"/>
              <a:t>。「得票過半数の者がいないときは決選投票を行う」という条項をあらかじめ削除。</a:t>
            </a:r>
            <a:endParaRPr kumimoji="1" lang="en-US" altLang="ja-JP" sz="2400" dirty="0"/>
          </a:p>
          <a:p>
            <a:pPr lvl="1"/>
            <a:r>
              <a:rPr lang="ja-JP" altLang="en-US" sz="2400" dirty="0"/>
              <a:t>「決選投票を廃止した理由について京大は、本紙の取材に「</a:t>
            </a:r>
            <a:r>
              <a:rPr lang="ja-JP" altLang="en-US" sz="2400" dirty="0">
                <a:solidFill>
                  <a:srgbClr val="FF0000"/>
                </a:solidFill>
              </a:rPr>
              <a:t>総長選考会議における検討の過程は公表していない</a:t>
            </a:r>
            <a:r>
              <a:rPr lang="ja-JP" altLang="en-US" sz="2400" dirty="0"/>
              <a:t>」と回答した」</a:t>
            </a:r>
            <a:r>
              <a:rPr lang="ja-JP" altLang="en-US" sz="1600" dirty="0"/>
              <a:t>（</a:t>
            </a:r>
            <a:r>
              <a:rPr lang="en-US" altLang="ja-JP" sz="1600" dirty="0"/>
              <a:t>『</a:t>
            </a:r>
            <a:r>
              <a:rPr lang="ja-JP" altLang="en-US" sz="1600" dirty="0"/>
              <a:t>京都大学新聞</a:t>
            </a:r>
            <a:r>
              <a:rPr lang="en-US" altLang="ja-JP" sz="1600" dirty="0"/>
              <a:t>』2020</a:t>
            </a:r>
            <a:r>
              <a:rPr lang="ja-JP" altLang="en-US" sz="1600" dirty="0"/>
              <a:t>年８月１日）</a:t>
            </a:r>
          </a:p>
          <a:p>
            <a:pPr lvl="1"/>
            <a:r>
              <a:rPr lang="ja-JP" altLang="en-US" sz="2400" dirty="0"/>
              <a:t>職員組合による選考会議委員への公開質問状にも回答なし。</a:t>
            </a:r>
            <a:endParaRPr kumimoji="1" lang="en-US" altLang="ja-JP" sz="2400" dirty="0"/>
          </a:p>
        </p:txBody>
      </p:sp>
      <p:graphicFrame>
        <p:nvGraphicFramePr>
          <p:cNvPr id="4" name="コンテンツ プレースホルダー 3"/>
          <p:cNvGraphicFramePr>
            <a:graphicFrameLocks noGrp="1"/>
          </p:cNvGraphicFramePr>
          <p:nvPr>
            <p:ph sz="half" idx="2"/>
            <p:extLst>
              <p:ext uri="{D42A27DB-BD31-4B8C-83A1-F6EECF244321}">
                <p14:modId xmlns:p14="http://schemas.microsoft.com/office/powerpoint/2010/main" val="754137808"/>
              </p:ext>
            </p:extLst>
          </p:nvPr>
        </p:nvGraphicFramePr>
        <p:xfrm>
          <a:off x="7397262" y="1548506"/>
          <a:ext cx="4665784" cy="5145371"/>
        </p:xfrm>
        <a:graphic>
          <a:graphicData uri="http://schemas.openxmlformats.org/drawingml/2006/table">
            <a:tbl>
              <a:tblPr firstRow="1" bandRow="1">
                <a:tableStyleId>{5A111915-BE36-4E01-A7E5-04B1672EAD32}</a:tableStyleId>
              </a:tblPr>
              <a:tblGrid>
                <a:gridCol w="2106493">
                  <a:extLst>
                    <a:ext uri="{9D8B030D-6E8A-4147-A177-3AD203B41FA5}">
                      <a16:colId xmlns:a16="http://schemas.microsoft.com/office/drawing/2014/main" val="2981070350"/>
                    </a:ext>
                  </a:extLst>
                </a:gridCol>
                <a:gridCol w="1082777">
                  <a:extLst>
                    <a:ext uri="{9D8B030D-6E8A-4147-A177-3AD203B41FA5}">
                      <a16:colId xmlns:a16="http://schemas.microsoft.com/office/drawing/2014/main" val="3726443588"/>
                    </a:ext>
                  </a:extLst>
                </a:gridCol>
                <a:gridCol w="1476514">
                  <a:extLst>
                    <a:ext uri="{9D8B030D-6E8A-4147-A177-3AD203B41FA5}">
                      <a16:colId xmlns:a16="http://schemas.microsoft.com/office/drawing/2014/main" val="403796177"/>
                    </a:ext>
                  </a:extLst>
                </a:gridCol>
              </a:tblGrid>
              <a:tr h="754887">
                <a:tc>
                  <a:txBody>
                    <a:bodyPr/>
                    <a:lstStyle/>
                    <a:p>
                      <a:pPr algn="ctr"/>
                      <a:r>
                        <a:rPr kumimoji="1" lang="ja-JP" altLang="en-US" sz="2000" dirty="0"/>
                        <a:t>名前</a:t>
                      </a:r>
                      <a:r>
                        <a:rPr kumimoji="1" lang="en-US" altLang="ja-JP" sz="2000" dirty="0"/>
                        <a:t>	</a:t>
                      </a:r>
                      <a:endParaRPr kumimoji="1" lang="ja-JP" altLang="en-US" sz="2000" dirty="0"/>
                    </a:p>
                  </a:txBody>
                  <a:tcPr/>
                </a:tc>
                <a:tc>
                  <a:txBody>
                    <a:bodyPr/>
                    <a:lstStyle/>
                    <a:p>
                      <a:pPr algn="ctr"/>
                      <a:r>
                        <a:rPr kumimoji="1" lang="ja-JP" altLang="en-US" sz="2000" dirty="0"/>
                        <a:t>得票数</a:t>
                      </a:r>
                    </a:p>
                  </a:txBody>
                  <a:tcPr/>
                </a:tc>
                <a:tc>
                  <a:txBody>
                    <a:bodyPr/>
                    <a:lstStyle/>
                    <a:p>
                      <a:pPr algn="ctr"/>
                      <a:r>
                        <a:rPr kumimoji="1" lang="ja-JP" altLang="en-US" sz="2000" dirty="0"/>
                        <a:t>得票率</a:t>
                      </a:r>
                    </a:p>
                  </a:txBody>
                  <a:tcPr/>
                </a:tc>
                <a:extLst>
                  <a:ext uri="{0D108BD9-81ED-4DB2-BD59-A6C34878D82A}">
                    <a16:rowId xmlns:a16="http://schemas.microsoft.com/office/drawing/2014/main" val="1439300904"/>
                  </a:ext>
                </a:extLst>
              </a:tr>
              <a:tr h="786622">
                <a:tc>
                  <a:txBody>
                    <a:bodyPr/>
                    <a:lstStyle/>
                    <a:p>
                      <a:pPr algn="l"/>
                      <a:r>
                        <a:rPr kumimoji="1" lang="ja-JP" altLang="en-US" sz="2400" dirty="0"/>
                        <a:t>湊　長博</a:t>
                      </a:r>
                      <a:endParaRPr kumimoji="1" lang="en-US" altLang="ja-JP" sz="2400" dirty="0"/>
                    </a:p>
                    <a:p>
                      <a:pPr algn="l"/>
                      <a:r>
                        <a:rPr kumimoji="1" lang="en-US" altLang="ja-JP" sz="2000" dirty="0">
                          <a:solidFill>
                            <a:srgbClr val="FF0000"/>
                          </a:solidFill>
                        </a:rPr>
                        <a:t>(</a:t>
                      </a:r>
                      <a:r>
                        <a:rPr kumimoji="1" lang="ja-JP" altLang="en-US" sz="2000" dirty="0">
                          <a:solidFill>
                            <a:srgbClr val="FF0000"/>
                          </a:solidFill>
                        </a:rPr>
                        <a:t>プロポスト）</a:t>
                      </a:r>
                      <a:endParaRPr kumimoji="1" lang="ja-JP" altLang="en-US" sz="2400" dirty="0">
                        <a:solidFill>
                          <a:srgbClr val="FF0000"/>
                        </a:solidFill>
                      </a:endParaRPr>
                    </a:p>
                  </a:txBody>
                  <a:tcPr/>
                </a:tc>
                <a:tc>
                  <a:txBody>
                    <a:bodyPr/>
                    <a:lstStyle/>
                    <a:p>
                      <a:pPr algn="l"/>
                      <a:r>
                        <a:rPr kumimoji="1" lang="en-US" altLang="ja-JP" sz="2400" dirty="0"/>
                        <a:t>640</a:t>
                      </a:r>
                      <a:endParaRPr kumimoji="1" lang="ja-JP" altLang="en-US" sz="2400" dirty="0"/>
                    </a:p>
                  </a:txBody>
                  <a:tcPr/>
                </a:tc>
                <a:tc>
                  <a:txBody>
                    <a:bodyPr/>
                    <a:lstStyle/>
                    <a:p>
                      <a:pPr algn="l"/>
                      <a:r>
                        <a:rPr kumimoji="1" lang="en-US" altLang="ja-JP" sz="2400" dirty="0"/>
                        <a:t>37.0%</a:t>
                      </a:r>
                      <a:endParaRPr kumimoji="1" lang="ja-JP" altLang="en-US" sz="2400" dirty="0"/>
                    </a:p>
                  </a:txBody>
                  <a:tcPr/>
                </a:tc>
                <a:extLst>
                  <a:ext uri="{0D108BD9-81ED-4DB2-BD59-A6C34878D82A}">
                    <a16:rowId xmlns:a16="http://schemas.microsoft.com/office/drawing/2014/main" val="2158078344"/>
                  </a:ext>
                </a:extLst>
              </a:tr>
              <a:tr h="645299">
                <a:tc>
                  <a:txBody>
                    <a:bodyPr/>
                    <a:lstStyle/>
                    <a:p>
                      <a:pPr algn="l"/>
                      <a:r>
                        <a:rPr kumimoji="1" lang="ja-JP" altLang="en-US" sz="2400" dirty="0"/>
                        <a:t>寶　馨</a:t>
                      </a:r>
                    </a:p>
                  </a:txBody>
                  <a:tcPr/>
                </a:tc>
                <a:tc>
                  <a:txBody>
                    <a:bodyPr/>
                    <a:lstStyle/>
                    <a:p>
                      <a:pPr algn="l"/>
                      <a:r>
                        <a:rPr kumimoji="1" lang="en-US" altLang="ja-JP" sz="2400" dirty="0"/>
                        <a:t>398</a:t>
                      </a:r>
                      <a:endParaRPr kumimoji="1" lang="ja-JP" altLang="en-US" sz="2400" dirty="0"/>
                    </a:p>
                  </a:txBody>
                  <a:tcPr/>
                </a:tc>
                <a:tc>
                  <a:txBody>
                    <a:bodyPr/>
                    <a:lstStyle/>
                    <a:p>
                      <a:pPr algn="l"/>
                      <a:r>
                        <a:rPr kumimoji="1" lang="en-US" altLang="ja-JP" sz="2400" dirty="0"/>
                        <a:t>23.0%</a:t>
                      </a:r>
                      <a:endParaRPr kumimoji="1" lang="ja-JP" altLang="en-US" sz="2400" dirty="0"/>
                    </a:p>
                  </a:txBody>
                  <a:tcPr/>
                </a:tc>
                <a:extLst>
                  <a:ext uri="{0D108BD9-81ED-4DB2-BD59-A6C34878D82A}">
                    <a16:rowId xmlns:a16="http://schemas.microsoft.com/office/drawing/2014/main" val="805005018"/>
                  </a:ext>
                </a:extLst>
              </a:tr>
              <a:tr h="708769">
                <a:tc>
                  <a:txBody>
                    <a:bodyPr/>
                    <a:lstStyle/>
                    <a:p>
                      <a:pPr algn="l"/>
                      <a:r>
                        <a:rPr kumimoji="1" lang="ja-JP" altLang="en-US" sz="2400" dirty="0"/>
                        <a:t>大島　正裕</a:t>
                      </a:r>
                    </a:p>
                  </a:txBody>
                  <a:tcPr/>
                </a:tc>
                <a:tc>
                  <a:txBody>
                    <a:bodyPr/>
                    <a:lstStyle/>
                    <a:p>
                      <a:pPr algn="l"/>
                      <a:r>
                        <a:rPr kumimoji="1" lang="en-US" altLang="ja-JP" sz="2400" dirty="0"/>
                        <a:t>364</a:t>
                      </a:r>
                      <a:endParaRPr kumimoji="1" lang="ja-JP" altLang="en-US" sz="2400" dirty="0"/>
                    </a:p>
                  </a:txBody>
                  <a:tcPr/>
                </a:tc>
                <a:tc>
                  <a:txBody>
                    <a:bodyPr/>
                    <a:lstStyle/>
                    <a:p>
                      <a:pPr algn="l"/>
                      <a:r>
                        <a:rPr kumimoji="1" lang="en-US" altLang="ja-JP" sz="2400" dirty="0"/>
                        <a:t>21.0%</a:t>
                      </a:r>
                      <a:endParaRPr kumimoji="1" lang="ja-JP" altLang="en-US" sz="2400" dirty="0"/>
                    </a:p>
                  </a:txBody>
                  <a:tcPr/>
                </a:tc>
                <a:extLst>
                  <a:ext uri="{0D108BD9-81ED-4DB2-BD59-A6C34878D82A}">
                    <a16:rowId xmlns:a16="http://schemas.microsoft.com/office/drawing/2014/main" val="2928880436"/>
                  </a:ext>
                </a:extLst>
              </a:tr>
              <a:tr h="686174">
                <a:tc>
                  <a:txBody>
                    <a:bodyPr/>
                    <a:lstStyle/>
                    <a:p>
                      <a:pPr algn="l"/>
                      <a:r>
                        <a:rPr kumimoji="1" lang="ja-JP" altLang="en-US" sz="2400" dirty="0"/>
                        <a:t>時任　宣博</a:t>
                      </a:r>
                    </a:p>
                  </a:txBody>
                  <a:tcPr/>
                </a:tc>
                <a:tc>
                  <a:txBody>
                    <a:bodyPr/>
                    <a:lstStyle/>
                    <a:p>
                      <a:pPr algn="l"/>
                      <a:r>
                        <a:rPr kumimoji="1" lang="en-US" altLang="ja-JP" sz="2400" dirty="0"/>
                        <a:t>171</a:t>
                      </a:r>
                      <a:endParaRPr kumimoji="1" lang="ja-JP" altLang="en-US" sz="2400" dirty="0"/>
                    </a:p>
                  </a:txBody>
                  <a:tcPr/>
                </a:tc>
                <a:tc>
                  <a:txBody>
                    <a:bodyPr/>
                    <a:lstStyle/>
                    <a:p>
                      <a:pPr algn="l"/>
                      <a:r>
                        <a:rPr kumimoji="1" lang="en-US" altLang="ja-JP" sz="2400" dirty="0"/>
                        <a:t> 9.9%</a:t>
                      </a:r>
                      <a:endParaRPr kumimoji="1" lang="ja-JP" altLang="en-US" sz="2400" dirty="0"/>
                    </a:p>
                  </a:txBody>
                  <a:tcPr/>
                </a:tc>
                <a:extLst>
                  <a:ext uri="{0D108BD9-81ED-4DB2-BD59-A6C34878D82A}">
                    <a16:rowId xmlns:a16="http://schemas.microsoft.com/office/drawing/2014/main" val="2602680193"/>
                  </a:ext>
                </a:extLst>
              </a:tr>
              <a:tr h="786622">
                <a:tc>
                  <a:txBody>
                    <a:bodyPr/>
                    <a:lstStyle/>
                    <a:p>
                      <a:pPr algn="l"/>
                      <a:r>
                        <a:rPr kumimoji="1" lang="ja-JP" altLang="en-US" sz="2400" dirty="0"/>
                        <a:t>北野　正雄</a:t>
                      </a:r>
                      <a:endParaRPr kumimoji="1" lang="en-US" altLang="ja-JP" sz="2400" dirty="0"/>
                    </a:p>
                    <a:p>
                      <a:pPr algn="l"/>
                      <a:r>
                        <a:rPr kumimoji="1" lang="en-US" altLang="ja-JP" sz="2000" dirty="0">
                          <a:solidFill>
                            <a:srgbClr val="FF0000"/>
                          </a:solidFill>
                        </a:rPr>
                        <a:t>(</a:t>
                      </a:r>
                      <a:r>
                        <a:rPr kumimoji="1" lang="ja-JP" altLang="en-US" sz="2000" dirty="0">
                          <a:solidFill>
                            <a:srgbClr val="FF0000"/>
                          </a:solidFill>
                        </a:rPr>
                        <a:t>理事）</a:t>
                      </a:r>
                    </a:p>
                  </a:txBody>
                  <a:tcPr/>
                </a:tc>
                <a:tc>
                  <a:txBody>
                    <a:bodyPr/>
                    <a:lstStyle/>
                    <a:p>
                      <a:pPr algn="l"/>
                      <a:r>
                        <a:rPr kumimoji="1" lang="en-US" altLang="ja-JP" sz="2400" dirty="0"/>
                        <a:t>117</a:t>
                      </a:r>
                      <a:endParaRPr kumimoji="1" lang="ja-JP" altLang="en-US" sz="2400" dirty="0"/>
                    </a:p>
                  </a:txBody>
                  <a:tcPr/>
                </a:tc>
                <a:tc>
                  <a:txBody>
                    <a:bodyPr/>
                    <a:lstStyle/>
                    <a:p>
                      <a:pPr algn="l"/>
                      <a:r>
                        <a:rPr kumimoji="1" lang="en-US" altLang="ja-JP" sz="2400" dirty="0"/>
                        <a:t> 6.8%</a:t>
                      </a:r>
                      <a:endParaRPr kumimoji="1" lang="ja-JP" altLang="en-US" sz="2400" dirty="0"/>
                    </a:p>
                  </a:txBody>
                  <a:tcPr/>
                </a:tc>
                <a:extLst>
                  <a:ext uri="{0D108BD9-81ED-4DB2-BD59-A6C34878D82A}">
                    <a16:rowId xmlns:a16="http://schemas.microsoft.com/office/drawing/2014/main" val="986465391"/>
                  </a:ext>
                </a:extLst>
              </a:tr>
              <a:tr h="776998">
                <a:tc>
                  <a:txBody>
                    <a:bodyPr/>
                    <a:lstStyle/>
                    <a:p>
                      <a:pPr algn="l"/>
                      <a:r>
                        <a:rPr kumimoji="1" lang="ja-JP" altLang="en-US" sz="2400" dirty="0"/>
                        <a:t>村中　孝史</a:t>
                      </a:r>
                      <a:endParaRPr kumimoji="1" lang="en-US" altLang="ja-JP" sz="2400" dirty="0"/>
                    </a:p>
                    <a:p>
                      <a:pPr algn="l"/>
                      <a:r>
                        <a:rPr kumimoji="1" lang="en-US" altLang="ja-JP" sz="2000" dirty="0">
                          <a:solidFill>
                            <a:srgbClr val="FF0000"/>
                          </a:solidFill>
                        </a:rPr>
                        <a:t>(</a:t>
                      </a:r>
                      <a:r>
                        <a:rPr kumimoji="1" lang="ja-JP" altLang="en-US" sz="2000" dirty="0">
                          <a:solidFill>
                            <a:srgbClr val="FF0000"/>
                          </a:solidFill>
                        </a:rPr>
                        <a:t>前副学長）</a:t>
                      </a:r>
                      <a:endParaRPr kumimoji="1" lang="en-US" altLang="ja-JP" sz="2400" dirty="0"/>
                    </a:p>
                  </a:txBody>
                  <a:tcPr/>
                </a:tc>
                <a:tc>
                  <a:txBody>
                    <a:bodyPr/>
                    <a:lstStyle/>
                    <a:p>
                      <a:pPr algn="l"/>
                      <a:r>
                        <a:rPr kumimoji="1" lang="en-US" altLang="ja-JP" sz="2400" dirty="0"/>
                        <a:t> 41</a:t>
                      </a:r>
                      <a:endParaRPr kumimoji="1" lang="ja-JP" altLang="en-US" sz="2400" dirty="0"/>
                    </a:p>
                  </a:txBody>
                  <a:tcPr/>
                </a:tc>
                <a:tc>
                  <a:txBody>
                    <a:bodyPr/>
                    <a:lstStyle/>
                    <a:p>
                      <a:pPr algn="l"/>
                      <a:r>
                        <a:rPr kumimoji="1" lang="en-US" altLang="ja-JP" sz="2400" dirty="0"/>
                        <a:t> 2.4%</a:t>
                      </a:r>
                      <a:endParaRPr kumimoji="1" lang="ja-JP" altLang="en-US" sz="2400" dirty="0"/>
                    </a:p>
                  </a:txBody>
                  <a:tcPr/>
                </a:tc>
                <a:extLst>
                  <a:ext uri="{0D108BD9-81ED-4DB2-BD59-A6C34878D82A}">
                    <a16:rowId xmlns:a16="http://schemas.microsoft.com/office/drawing/2014/main" val="150501387"/>
                  </a:ext>
                </a:extLst>
              </a:tr>
            </a:tbl>
          </a:graphicData>
        </a:graphic>
      </p:graphicFrame>
    </p:spTree>
    <p:extLst>
      <p:ext uri="{BB962C8B-B14F-4D97-AF65-F5344CB8AC3E}">
        <p14:creationId xmlns:p14="http://schemas.microsoft.com/office/powerpoint/2010/main" val="11275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400" dirty="0"/>
              <a:t>学長選考の</a:t>
            </a:r>
            <a:r>
              <a:rPr kumimoji="1" lang="ja-JP" altLang="en-US" sz="4400" dirty="0">
                <a:solidFill>
                  <a:srgbClr val="FF0000"/>
                </a:solidFill>
              </a:rPr>
              <a:t>不思議な</a:t>
            </a:r>
            <a:r>
              <a:rPr kumimoji="1" lang="ja-JP" altLang="en-US" sz="4400" dirty="0"/>
              <a:t>仕組み</a:t>
            </a:r>
            <a:r>
              <a:rPr kumimoji="1" lang="en-US" altLang="ja-JP" sz="3100" dirty="0"/>
              <a:t>―</a:t>
            </a:r>
            <a:r>
              <a:rPr kumimoji="1" lang="ja-JP" altLang="en-US" sz="3100" dirty="0"/>
              <a:t>決選投票は行われず</a:t>
            </a:r>
            <a:r>
              <a:rPr kumimoji="1" lang="en-US" altLang="ja-JP" sz="3100" dirty="0"/>
              <a:t>…</a:t>
            </a:r>
            <a:endParaRPr kumimoji="1" lang="ja-JP" altLang="en-US" sz="4400" dirty="0"/>
          </a:p>
        </p:txBody>
      </p:sp>
      <p:grpSp>
        <p:nvGrpSpPr>
          <p:cNvPr id="49" name="グループ化 48"/>
          <p:cNvGrpSpPr/>
          <p:nvPr/>
        </p:nvGrpSpPr>
        <p:grpSpPr>
          <a:xfrm>
            <a:off x="8158597" y="2714668"/>
            <a:ext cx="1839191" cy="1602299"/>
            <a:chOff x="8101097" y="1685858"/>
            <a:chExt cx="1839191" cy="1213271"/>
          </a:xfrm>
        </p:grpSpPr>
        <p:sp>
          <p:nvSpPr>
            <p:cNvPr id="9" name="テキスト ボックス 8"/>
            <p:cNvSpPr txBox="1"/>
            <p:nvPr/>
          </p:nvSpPr>
          <p:spPr>
            <a:xfrm>
              <a:off x="8101097" y="1685858"/>
              <a:ext cx="1839191" cy="396186"/>
            </a:xfrm>
            <a:prstGeom prst="rect">
              <a:avLst/>
            </a:prstGeom>
            <a:solidFill>
              <a:srgbClr val="FFC000"/>
            </a:solidFill>
          </p:spPr>
          <p:txBody>
            <a:bodyPr wrap="square" rtlCol="0">
              <a:spAutoFit/>
            </a:bodyPr>
            <a:lstStyle/>
            <a:p>
              <a:pPr algn="ctr"/>
              <a:r>
                <a:rPr kumimoji="1" lang="ja-JP" altLang="en-US" sz="2800" dirty="0"/>
                <a:t>学長</a:t>
              </a:r>
            </a:p>
          </p:txBody>
        </p:sp>
        <p:sp>
          <p:nvSpPr>
            <p:cNvPr id="10" name="テキスト ボックス 9"/>
            <p:cNvSpPr txBox="1"/>
            <p:nvPr/>
          </p:nvSpPr>
          <p:spPr>
            <a:xfrm>
              <a:off x="8101097" y="2502944"/>
              <a:ext cx="1839191" cy="396185"/>
            </a:xfrm>
            <a:prstGeom prst="rect">
              <a:avLst/>
            </a:prstGeom>
            <a:solidFill>
              <a:srgbClr val="FFC000"/>
            </a:solidFill>
          </p:spPr>
          <p:txBody>
            <a:bodyPr wrap="square" rtlCol="0">
              <a:spAutoFit/>
            </a:bodyPr>
            <a:lstStyle/>
            <a:p>
              <a:pPr algn="ctr"/>
              <a:r>
                <a:rPr kumimoji="1" lang="ja-JP" altLang="en-US" sz="2800" dirty="0"/>
                <a:t>理事</a:t>
              </a:r>
              <a:endParaRPr kumimoji="1" lang="en-US" altLang="ja-JP" sz="2800" dirty="0"/>
            </a:p>
          </p:txBody>
        </p:sp>
        <p:sp>
          <p:nvSpPr>
            <p:cNvPr id="16" name="下矢印 15"/>
            <p:cNvSpPr/>
            <p:nvPr/>
          </p:nvSpPr>
          <p:spPr>
            <a:xfrm>
              <a:off x="8982026" y="2210110"/>
              <a:ext cx="156555" cy="321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5897890" y="2285799"/>
            <a:ext cx="4194680" cy="3636029"/>
            <a:chOff x="5890604" y="1358916"/>
            <a:chExt cx="4194680" cy="3636029"/>
          </a:xfrm>
        </p:grpSpPr>
        <p:sp>
          <p:nvSpPr>
            <p:cNvPr id="12" name="テキスト ボックス 11"/>
            <p:cNvSpPr txBox="1"/>
            <p:nvPr/>
          </p:nvSpPr>
          <p:spPr>
            <a:xfrm>
              <a:off x="6019801" y="3557868"/>
              <a:ext cx="1839191" cy="523220"/>
            </a:xfrm>
            <a:prstGeom prst="rect">
              <a:avLst/>
            </a:prstGeom>
            <a:solidFill>
              <a:srgbClr val="00B0F0"/>
            </a:solidFill>
          </p:spPr>
          <p:txBody>
            <a:bodyPr wrap="square" rtlCol="0">
              <a:spAutoFit/>
            </a:bodyPr>
            <a:lstStyle/>
            <a:p>
              <a:pPr algn="ctr"/>
              <a:r>
                <a:rPr kumimoji="1" lang="ja-JP" altLang="en-US" sz="2800" dirty="0"/>
                <a:t>学外委員</a:t>
              </a:r>
            </a:p>
          </p:txBody>
        </p:sp>
        <p:cxnSp>
          <p:nvCxnSpPr>
            <p:cNvPr id="20" name="直線矢印コネクタ 19"/>
            <p:cNvCxnSpPr/>
            <p:nvPr/>
          </p:nvCxnSpPr>
          <p:spPr>
            <a:xfrm flipH="1">
              <a:off x="6920343" y="2175878"/>
              <a:ext cx="1226129" cy="1361209"/>
            </a:xfrm>
            <a:prstGeom prst="straightConnector1">
              <a:avLst/>
            </a:prstGeom>
            <a:ln w="889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フローチャート: 代替処理 28"/>
            <p:cNvSpPr/>
            <p:nvPr/>
          </p:nvSpPr>
          <p:spPr>
            <a:xfrm>
              <a:off x="5890604" y="1358916"/>
              <a:ext cx="4194680" cy="3091296"/>
            </a:xfrm>
            <a:prstGeom prst="flowChartAlternateProcess">
              <a:avLst/>
            </a:prstGeom>
            <a:noFill/>
            <a:ln w="666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204598" y="4471725"/>
              <a:ext cx="2097340" cy="523220"/>
            </a:xfrm>
            <a:prstGeom prst="rect">
              <a:avLst/>
            </a:prstGeom>
            <a:noFill/>
          </p:spPr>
          <p:txBody>
            <a:bodyPr wrap="square" rtlCol="0">
              <a:spAutoFit/>
            </a:bodyPr>
            <a:lstStyle/>
            <a:p>
              <a:pPr algn="ctr"/>
              <a:r>
                <a:rPr kumimoji="1" lang="ja-JP" altLang="en-US" sz="2800" dirty="0">
                  <a:solidFill>
                    <a:srgbClr val="0070C0"/>
                  </a:solidFill>
                </a:rPr>
                <a:t>経営協議会</a:t>
              </a:r>
            </a:p>
          </p:txBody>
        </p:sp>
      </p:grpSp>
      <p:grpSp>
        <p:nvGrpSpPr>
          <p:cNvPr id="36" name="グループ化 35"/>
          <p:cNvGrpSpPr/>
          <p:nvPr/>
        </p:nvGrpSpPr>
        <p:grpSpPr>
          <a:xfrm>
            <a:off x="8044767" y="2327655"/>
            <a:ext cx="4076911" cy="3636029"/>
            <a:chOff x="7978596" y="1535257"/>
            <a:chExt cx="4076911" cy="3636029"/>
          </a:xfrm>
        </p:grpSpPr>
        <p:sp>
          <p:nvSpPr>
            <p:cNvPr id="13" name="テキスト ボックス 12"/>
            <p:cNvSpPr txBox="1"/>
            <p:nvPr/>
          </p:nvSpPr>
          <p:spPr>
            <a:xfrm>
              <a:off x="10150276" y="3493363"/>
              <a:ext cx="1885861" cy="492443"/>
            </a:xfrm>
            <a:prstGeom prst="rect">
              <a:avLst/>
            </a:prstGeom>
            <a:solidFill>
              <a:srgbClr val="92D050"/>
            </a:solidFill>
          </p:spPr>
          <p:txBody>
            <a:bodyPr wrap="square" rtlCol="0">
              <a:spAutoFit/>
            </a:bodyPr>
            <a:lstStyle/>
            <a:p>
              <a:pPr algn="ctr"/>
              <a:r>
                <a:rPr kumimoji="1" lang="ja-JP" altLang="en-US" sz="2600" dirty="0"/>
                <a:t>研究科長等</a:t>
              </a:r>
            </a:p>
          </p:txBody>
        </p:sp>
        <p:sp>
          <p:nvSpPr>
            <p:cNvPr id="30" name="フローチャート: 代替処理 29"/>
            <p:cNvSpPr/>
            <p:nvPr/>
          </p:nvSpPr>
          <p:spPr>
            <a:xfrm>
              <a:off x="7978596" y="1535257"/>
              <a:ext cx="4076911" cy="3091296"/>
            </a:xfrm>
            <a:prstGeom prst="flowChartAlternateProcess">
              <a:avLst/>
            </a:prstGeom>
            <a:noFill/>
            <a:ln w="6032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8266077" y="4648066"/>
              <a:ext cx="3770060" cy="523220"/>
            </a:xfrm>
            <a:prstGeom prst="rect">
              <a:avLst/>
            </a:prstGeom>
            <a:noFill/>
          </p:spPr>
          <p:txBody>
            <a:bodyPr wrap="square" rtlCol="0">
              <a:spAutoFit/>
            </a:bodyPr>
            <a:lstStyle/>
            <a:p>
              <a:pPr algn="ctr"/>
              <a:r>
                <a:rPr kumimoji="1" lang="ja-JP" altLang="en-US" sz="2800" dirty="0">
                  <a:solidFill>
                    <a:srgbClr val="00B050"/>
                  </a:solidFill>
                </a:rPr>
                <a:t>教育研究評議会</a:t>
              </a:r>
            </a:p>
          </p:txBody>
        </p:sp>
      </p:grpSp>
      <p:grpSp>
        <p:nvGrpSpPr>
          <p:cNvPr id="66" name="グループ化 65"/>
          <p:cNvGrpSpPr/>
          <p:nvPr/>
        </p:nvGrpSpPr>
        <p:grpSpPr>
          <a:xfrm>
            <a:off x="7196981" y="1270549"/>
            <a:ext cx="3646510" cy="954107"/>
            <a:chOff x="7236301" y="369337"/>
            <a:chExt cx="3646510" cy="954107"/>
          </a:xfrm>
        </p:grpSpPr>
        <p:sp>
          <p:nvSpPr>
            <p:cNvPr id="38" name="テキスト ボックス 37"/>
            <p:cNvSpPr txBox="1"/>
            <p:nvPr/>
          </p:nvSpPr>
          <p:spPr>
            <a:xfrm>
              <a:off x="8132771" y="369337"/>
              <a:ext cx="1929464" cy="954107"/>
            </a:xfrm>
            <a:prstGeom prst="rect">
              <a:avLst/>
            </a:prstGeom>
            <a:noFill/>
            <a:ln w="63500">
              <a:solidFill>
                <a:srgbClr val="FF0000"/>
              </a:solidFill>
            </a:ln>
          </p:spPr>
          <p:txBody>
            <a:bodyPr wrap="square" rtlCol="0">
              <a:spAutoFit/>
            </a:bodyPr>
            <a:lstStyle/>
            <a:p>
              <a:pPr algn="ctr"/>
              <a:r>
                <a:rPr kumimoji="1" lang="ja-JP" altLang="en-US" sz="2800" dirty="0"/>
                <a:t>学長選考会議</a:t>
              </a:r>
            </a:p>
          </p:txBody>
        </p:sp>
        <p:cxnSp>
          <p:nvCxnSpPr>
            <p:cNvPr id="40" name="直線矢印コネクタ 39"/>
            <p:cNvCxnSpPr/>
            <p:nvPr/>
          </p:nvCxnSpPr>
          <p:spPr>
            <a:xfrm flipV="1">
              <a:off x="7236301" y="731623"/>
              <a:ext cx="836299" cy="589072"/>
            </a:xfrm>
            <a:prstGeom prst="straightConnector1">
              <a:avLst/>
            </a:prstGeom>
            <a:ln w="7620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10129921" y="798259"/>
              <a:ext cx="752890" cy="497459"/>
            </a:xfrm>
            <a:prstGeom prst="straightConnector1">
              <a:avLst/>
            </a:prstGeom>
            <a:ln w="7620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10439348" y="6165076"/>
            <a:ext cx="1420901" cy="533792"/>
          </a:xfrm>
          <a:prstGeom prst="rect">
            <a:avLst/>
          </a:prstGeom>
          <a:solidFill>
            <a:srgbClr val="00B050"/>
          </a:solidFill>
        </p:spPr>
        <p:txBody>
          <a:bodyPr wrap="square" rtlCol="0">
            <a:spAutoFit/>
          </a:bodyPr>
          <a:lstStyle/>
          <a:p>
            <a:pPr algn="ctr"/>
            <a:r>
              <a:rPr kumimoji="1" lang="ja-JP" altLang="en-US" sz="2800" dirty="0"/>
              <a:t>教授会</a:t>
            </a:r>
          </a:p>
        </p:txBody>
      </p:sp>
      <p:cxnSp>
        <p:nvCxnSpPr>
          <p:cNvPr id="54" name="直線矢印コネクタ 53"/>
          <p:cNvCxnSpPr/>
          <p:nvPr/>
        </p:nvCxnSpPr>
        <p:spPr>
          <a:xfrm flipV="1">
            <a:off x="11545455" y="4775433"/>
            <a:ext cx="8894" cy="1389643"/>
          </a:xfrm>
          <a:prstGeom prst="straightConnector1">
            <a:avLst/>
          </a:prstGeom>
          <a:ln w="730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7" name="下矢印 66"/>
          <p:cNvSpPr/>
          <p:nvPr/>
        </p:nvSpPr>
        <p:spPr>
          <a:xfrm>
            <a:off x="9034335" y="2196930"/>
            <a:ext cx="122136" cy="395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7"/>
          <p:cNvSpPr>
            <a:spLocks noGrp="1"/>
          </p:cNvSpPr>
          <p:nvPr>
            <p:ph idx="1"/>
          </p:nvPr>
        </p:nvSpPr>
        <p:spPr>
          <a:xfrm>
            <a:off x="1114948" y="1590152"/>
            <a:ext cx="4295230" cy="5267848"/>
          </a:xfrm>
        </p:spPr>
        <p:txBody>
          <a:bodyPr>
            <a:normAutofit/>
          </a:bodyPr>
          <a:lstStyle/>
          <a:p>
            <a:r>
              <a:rPr lang="ja-JP" altLang="en-US" sz="2000" dirty="0"/>
              <a:t>国立大学法人化（</a:t>
            </a:r>
            <a:r>
              <a:rPr lang="en-US" altLang="ja-JP" sz="2000" dirty="0"/>
              <a:t>2004</a:t>
            </a:r>
            <a:r>
              <a:rPr lang="ja-JP" altLang="en-US" sz="2000" dirty="0"/>
              <a:t>年）以来、学長が理事を指名し、役員会を構成。</a:t>
            </a:r>
            <a:endParaRPr kumimoji="1" lang="en-US" altLang="ja-JP" sz="2000" dirty="0"/>
          </a:p>
          <a:p>
            <a:r>
              <a:rPr kumimoji="1" lang="ja-JP" altLang="en-US" sz="2000" dirty="0"/>
              <a:t>評議会は「</a:t>
            </a:r>
            <a:r>
              <a:rPr kumimoji="1" lang="ja-JP" altLang="en-US" sz="2000" dirty="0">
                <a:solidFill>
                  <a:srgbClr val="00B050"/>
                </a:solidFill>
              </a:rPr>
              <a:t>教育研究評議会</a:t>
            </a:r>
            <a:r>
              <a:rPr kumimoji="1" lang="ja-JP" altLang="en-US" sz="2000" dirty="0"/>
              <a:t>」として権限を縮小して存続。教授会の選出した部局長等が参加。</a:t>
            </a:r>
            <a:endParaRPr kumimoji="1" lang="en-US" altLang="ja-JP" sz="2000" dirty="0"/>
          </a:p>
          <a:p>
            <a:r>
              <a:rPr kumimoji="1" lang="ja-JP" altLang="en-US" sz="2000" dirty="0"/>
              <a:t>新たに「</a:t>
            </a:r>
            <a:r>
              <a:rPr kumimoji="1" lang="ja-JP" altLang="en-US" sz="2000" dirty="0">
                <a:solidFill>
                  <a:srgbClr val="0070C0"/>
                </a:solidFill>
              </a:rPr>
              <a:t>経営協議会</a:t>
            </a:r>
            <a:r>
              <a:rPr kumimoji="1" lang="ja-JP" altLang="en-US" sz="2000" dirty="0"/>
              <a:t>」を設けて学長の任命した学外委員を含める。</a:t>
            </a:r>
            <a:endParaRPr kumimoji="1" lang="en-US" altLang="ja-JP" sz="2000" dirty="0"/>
          </a:p>
          <a:p>
            <a:r>
              <a:rPr kumimoji="1" lang="ja-JP" altLang="en-US" sz="2000" dirty="0"/>
              <a:t>学長選考会議は、</a:t>
            </a:r>
            <a:r>
              <a:rPr kumimoji="1" lang="ja-JP" altLang="en-US" sz="2000" dirty="0">
                <a:solidFill>
                  <a:srgbClr val="0070C0"/>
                </a:solidFill>
              </a:rPr>
              <a:t>経営協議会の選んだ学外委員</a:t>
            </a:r>
            <a:r>
              <a:rPr kumimoji="1" lang="ja-JP" altLang="en-US" sz="2000" dirty="0"/>
              <a:t>、</a:t>
            </a:r>
            <a:r>
              <a:rPr kumimoji="1" lang="ja-JP" altLang="en-US" sz="2000" dirty="0">
                <a:solidFill>
                  <a:srgbClr val="00B050"/>
                </a:solidFill>
              </a:rPr>
              <a:t>教育研究評議会の選んだ学内委員</a:t>
            </a:r>
            <a:r>
              <a:rPr kumimoji="1" lang="ja-JP" altLang="en-US" sz="2000" dirty="0"/>
              <a:t>、同数で構成。</a:t>
            </a:r>
            <a:endParaRPr kumimoji="1" lang="en-US" altLang="ja-JP" sz="2000" dirty="0"/>
          </a:p>
          <a:p>
            <a:pPr marL="0" indent="0">
              <a:buNone/>
            </a:pPr>
            <a:r>
              <a:rPr kumimoji="1" lang="ja-JP" altLang="en-US" sz="2000" dirty="0">
                <a:solidFill>
                  <a:srgbClr val="FF0000"/>
                </a:solidFill>
              </a:rPr>
              <a:t>＝学長の選んだ委員が学長を選ぶ</a:t>
            </a:r>
            <a:r>
              <a:rPr lang="ja-JP" altLang="en-US" sz="2000" dirty="0">
                <a:solidFill>
                  <a:srgbClr val="FF0000"/>
                </a:solidFill>
              </a:rPr>
              <a:t>。</a:t>
            </a:r>
            <a:endParaRPr lang="en-US" altLang="ja-JP" sz="2000" dirty="0">
              <a:solidFill>
                <a:srgbClr val="FF0000"/>
              </a:solidFill>
            </a:endParaRPr>
          </a:p>
          <a:p>
            <a:pPr marL="0" indent="0">
              <a:buNone/>
            </a:pPr>
            <a:r>
              <a:rPr lang="ja-JP" altLang="en-US" sz="2000" dirty="0">
                <a:solidFill>
                  <a:srgbClr val="FF0000"/>
                </a:solidFill>
              </a:rPr>
              <a:t>＝教職員による投票は「参考」とすべき「調査」。→決選投票の廃止は当然。</a:t>
            </a:r>
            <a:endParaRPr kumimoji="1" lang="ja-JP" altLang="en-US" sz="1800" dirty="0"/>
          </a:p>
        </p:txBody>
      </p:sp>
      <p:sp>
        <p:nvSpPr>
          <p:cNvPr id="39" name="テキスト ボックス 38"/>
          <p:cNvSpPr txBox="1"/>
          <p:nvPr/>
        </p:nvSpPr>
        <p:spPr>
          <a:xfrm>
            <a:off x="5878959" y="1437824"/>
            <a:ext cx="2097340" cy="523220"/>
          </a:xfrm>
          <a:prstGeom prst="rect">
            <a:avLst/>
          </a:prstGeom>
          <a:noFill/>
        </p:spPr>
        <p:txBody>
          <a:bodyPr wrap="square" rtlCol="0">
            <a:spAutoFit/>
          </a:bodyPr>
          <a:lstStyle/>
          <a:p>
            <a:pPr algn="ctr"/>
            <a:r>
              <a:rPr kumimoji="1" lang="ja-JP" altLang="en-US" sz="2800" dirty="0">
                <a:solidFill>
                  <a:srgbClr val="0070C0"/>
                </a:solidFill>
              </a:rPr>
              <a:t>学外委員</a:t>
            </a:r>
          </a:p>
        </p:txBody>
      </p:sp>
      <p:sp>
        <p:nvSpPr>
          <p:cNvPr id="42" name="テキスト ボックス 41"/>
          <p:cNvSpPr txBox="1"/>
          <p:nvPr/>
        </p:nvSpPr>
        <p:spPr>
          <a:xfrm>
            <a:off x="10024338" y="1439887"/>
            <a:ext cx="2097340" cy="523220"/>
          </a:xfrm>
          <a:prstGeom prst="rect">
            <a:avLst/>
          </a:prstGeom>
          <a:noFill/>
        </p:spPr>
        <p:txBody>
          <a:bodyPr wrap="square" rtlCol="0">
            <a:spAutoFit/>
          </a:bodyPr>
          <a:lstStyle/>
          <a:p>
            <a:pPr algn="ctr"/>
            <a:r>
              <a:rPr kumimoji="1" lang="ja-JP" altLang="en-US" sz="2800" dirty="0">
                <a:solidFill>
                  <a:srgbClr val="00B050"/>
                </a:solidFill>
              </a:rPr>
              <a:t>学内委員</a:t>
            </a:r>
          </a:p>
        </p:txBody>
      </p:sp>
      <p:sp>
        <p:nvSpPr>
          <p:cNvPr id="3" name="角丸四角形 2"/>
          <p:cNvSpPr/>
          <p:nvPr/>
        </p:nvSpPr>
        <p:spPr>
          <a:xfrm>
            <a:off x="8118425" y="2589205"/>
            <a:ext cx="1919533" cy="1895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520430" y="4503521"/>
            <a:ext cx="1272082" cy="461665"/>
          </a:xfrm>
          <a:prstGeom prst="rect">
            <a:avLst/>
          </a:prstGeom>
          <a:noFill/>
        </p:spPr>
        <p:txBody>
          <a:bodyPr wrap="square" rtlCol="0">
            <a:spAutoFit/>
          </a:bodyPr>
          <a:lstStyle/>
          <a:p>
            <a:r>
              <a:rPr kumimoji="1" lang="ja-JP" altLang="en-US" sz="2400" dirty="0"/>
              <a:t>役員会</a:t>
            </a:r>
            <a:endParaRPr kumimoji="1" lang="ja-JP" altLang="en-US" dirty="0"/>
          </a:p>
        </p:txBody>
      </p:sp>
    </p:spTree>
    <p:extLst>
      <p:ext uri="{BB962C8B-B14F-4D97-AF65-F5344CB8AC3E}">
        <p14:creationId xmlns:p14="http://schemas.microsoft.com/office/powerpoint/2010/main" val="14372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7" grpId="0" animBg="1"/>
      <p:bldP spid="8" grpId="0" uiExpand="1" build="p"/>
      <p:bldP spid="39"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C6AB1-40DD-4B97-82F6-34269FA318A2}"/>
              </a:ext>
            </a:extLst>
          </p:cNvPr>
          <p:cNvSpPr>
            <a:spLocks noGrp="1"/>
          </p:cNvSpPr>
          <p:nvPr>
            <p:ph type="title"/>
          </p:nvPr>
        </p:nvSpPr>
        <p:spPr>
          <a:xfrm>
            <a:off x="1104900" y="76200"/>
            <a:ext cx="10430608" cy="1096962"/>
          </a:xfrm>
        </p:spPr>
        <p:txBody>
          <a:bodyPr>
            <a:normAutofit/>
          </a:bodyPr>
          <a:lstStyle/>
          <a:p>
            <a:r>
              <a:rPr kumimoji="1" lang="ja-JP" altLang="en-US" sz="3200" dirty="0"/>
              <a:t>京大をめぐる現実はまだ生ぬるい</a:t>
            </a:r>
            <a:r>
              <a:rPr kumimoji="1" lang="en-US" altLang="ja-JP" sz="3200" dirty="0"/>
              <a:t>!?</a:t>
            </a:r>
            <a:r>
              <a:rPr kumimoji="1" lang="en-US" altLang="ja-JP" sz="2400" dirty="0"/>
              <a:t>―</a:t>
            </a:r>
            <a:r>
              <a:rPr kumimoji="1" lang="ja-JP" altLang="en-US" sz="2400" dirty="0"/>
              <a:t>時限爆弾が一定の時差をもって爆発</a:t>
            </a:r>
            <a:endParaRPr kumimoji="1" lang="ja-JP" altLang="en-US" sz="3200" dirty="0"/>
          </a:p>
        </p:txBody>
      </p:sp>
      <p:sp>
        <p:nvSpPr>
          <p:cNvPr id="3" name="コンテンツ プレースホルダー 2">
            <a:extLst>
              <a:ext uri="{FF2B5EF4-FFF2-40B4-BE49-F238E27FC236}">
                <a16:creationId xmlns:a16="http://schemas.microsoft.com/office/drawing/2014/main" id="{0672CB5D-2CB2-4C78-B60F-3FEF3B7235B7}"/>
              </a:ext>
            </a:extLst>
          </p:cNvPr>
          <p:cNvSpPr>
            <a:spLocks noGrp="1"/>
          </p:cNvSpPr>
          <p:nvPr>
            <p:ph idx="1"/>
          </p:nvPr>
        </p:nvSpPr>
        <p:spPr>
          <a:xfrm>
            <a:off x="1104900" y="1600200"/>
            <a:ext cx="9982200" cy="5181600"/>
          </a:xfrm>
        </p:spPr>
        <p:txBody>
          <a:bodyPr>
            <a:normAutofit/>
          </a:bodyPr>
          <a:lstStyle/>
          <a:p>
            <a:r>
              <a:rPr kumimoji="1" lang="ja-JP" altLang="en-US" sz="2400" dirty="0"/>
              <a:t>昨年秋、</a:t>
            </a:r>
            <a:r>
              <a:rPr kumimoji="1" lang="ja-JP" altLang="en-US" sz="2400" dirty="0">
                <a:solidFill>
                  <a:srgbClr val="FF0000"/>
                </a:solidFill>
              </a:rPr>
              <a:t>筑波大学</a:t>
            </a:r>
            <a:r>
              <a:rPr kumimoji="1" lang="ja-JP" altLang="en-US" sz="2400" dirty="0"/>
              <a:t>において学長選考会議が「意向聴取」で大差で敗れた現職学長を再任、さらに</a:t>
            </a:r>
            <a:r>
              <a:rPr kumimoji="1" lang="ja-JP" altLang="en-US" sz="2400" dirty="0">
                <a:solidFill>
                  <a:srgbClr val="FF0000"/>
                </a:solidFill>
              </a:rPr>
              <a:t>通算任期の上限を撤廃</a:t>
            </a:r>
            <a:r>
              <a:rPr kumimoji="1" lang="ja-JP" altLang="en-US" sz="2400" dirty="0"/>
              <a:t>。→永遠に学長であり続けられる仕組み。</a:t>
            </a:r>
            <a:endParaRPr kumimoji="1" lang="en-US" altLang="ja-JP" sz="2400" dirty="0"/>
          </a:p>
          <a:p>
            <a:r>
              <a:rPr kumimoji="1" lang="en-US" altLang="ja-JP" sz="2400" dirty="0"/>
              <a:t>『</a:t>
            </a:r>
            <a:r>
              <a:rPr kumimoji="1" lang="ja-JP" altLang="en-US" sz="2400" dirty="0"/>
              <a:t>毎日新聞</a:t>
            </a:r>
            <a:r>
              <a:rPr kumimoji="1" lang="en-US" altLang="ja-JP" sz="2400" dirty="0"/>
              <a:t>』</a:t>
            </a:r>
            <a:r>
              <a:rPr kumimoji="1" lang="ja-JP" altLang="en-US" sz="2000" dirty="0"/>
              <a:t>（</a:t>
            </a:r>
            <a:r>
              <a:rPr kumimoji="1" lang="en-US" altLang="ja-JP" sz="2000" dirty="0"/>
              <a:t>2021</a:t>
            </a:r>
            <a:r>
              <a:rPr kumimoji="1" lang="ja-JP" altLang="en-US" sz="2000" dirty="0"/>
              <a:t>年</a:t>
            </a:r>
            <a:r>
              <a:rPr kumimoji="1" lang="en-US" altLang="ja-JP" sz="2000" dirty="0"/>
              <a:t>1</a:t>
            </a:r>
            <a:r>
              <a:rPr kumimoji="1" lang="ja-JP" altLang="en-US" sz="2000" dirty="0"/>
              <a:t>月</a:t>
            </a:r>
            <a:r>
              <a:rPr kumimoji="1" lang="en-US" altLang="ja-JP" sz="2000" dirty="0"/>
              <a:t>26</a:t>
            </a:r>
            <a:r>
              <a:rPr kumimoji="1" lang="ja-JP" altLang="en-US" sz="2000" dirty="0"/>
              <a:t>日付）</a:t>
            </a:r>
            <a:r>
              <a:rPr kumimoji="1" lang="ja-JP" altLang="en-US" sz="2400" dirty="0"/>
              <a:t>によるアンケート結果（有効回答数：</a:t>
            </a:r>
            <a:r>
              <a:rPr kumimoji="1" lang="en-US" altLang="ja-JP" sz="2400" dirty="0"/>
              <a:t>79</a:t>
            </a:r>
            <a:r>
              <a:rPr kumimoji="1" lang="ja-JP" altLang="en-US" sz="2400" dirty="0"/>
              <a:t>校）</a:t>
            </a:r>
            <a:endParaRPr kumimoji="1" lang="en-US" altLang="ja-JP" sz="2400" dirty="0"/>
          </a:p>
          <a:p>
            <a:pPr lvl="1"/>
            <a:r>
              <a:rPr kumimoji="1" lang="ja-JP" altLang="en-US" sz="2400" dirty="0">
                <a:solidFill>
                  <a:srgbClr val="FF0000"/>
                </a:solidFill>
              </a:rPr>
              <a:t>「意向投票」を廃止した大学＝</a:t>
            </a:r>
            <a:r>
              <a:rPr kumimoji="1" lang="en-US" altLang="ja-JP" sz="2400" dirty="0">
                <a:solidFill>
                  <a:srgbClr val="FF0000"/>
                </a:solidFill>
              </a:rPr>
              <a:t>17</a:t>
            </a:r>
            <a:r>
              <a:rPr kumimoji="1" lang="ja-JP" altLang="en-US" sz="2400" dirty="0">
                <a:solidFill>
                  <a:srgbClr val="FF0000"/>
                </a:solidFill>
              </a:rPr>
              <a:t>校</a:t>
            </a:r>
          </a:p>
          <a:p>
            <a:pPr lvl="2"/>
            <a:r>
              <a:rPr kumimoji="1" lang="ja-JP" altLang="en-US" sz="2000" dirty="0"/>
              <a:t>北海道教育大▽弘前大▽東北大▽山形大▽</a:t>
            </a:r>
            <a:r>
              <a:rPr kumimoji="1" lang="ja-JP" altLang="en-US" sz="2000" dirty="0">
                <a:solidFill>
                  <a:srgbClr val="FF0000"/>
                </a:solidFill>
              </a:rPr>
              <a:t>筑波大</a:t>
            </a:r>
            <a:r>
              <a:rPr kumimoji="1" lang="ja-JP" altLang="en-US" sz="2000" dirty="0"/>
              <a:t>▽宇都宮大▽政策研究大学院大▽総合研究大学院大▽金沢大▽滋賀医科大▽奈良女子大▽和歌山大▽広島大▽福岡教育大▽九州工業大▽長崎大▽大分大</a:t>
            </a:r>
            <a:endParaRPr kumimoji="1" lang="en-US" altLang="ja-JP" sz="2000" dirty="0"/>
          </a:p>
          <a:p>
            <a:pPr lvl="1"/>
            <a:r>
              <a:rPr kumimoji="1" lang="ja-JP" altLang="en-US" sz="2400" dirty="0">
                <a:solidFill>
                  <a:srgbClr val="FF0000"/>
                </a:solidFill>
              </a:rPr>
              <a:t>投票結果が覆ったことのある大学＝</a:t>
            </a:r>
            <a:r>
              <a:rPr kumimoji="1" lang="en-US" altLang="ja-JP" sz="2400" dirty="0">
                <a:solidFill>
                  <a:srgbClr val="FF0000"/>
                </a:solidFill>
              </a:rPr>
              <a:t>24</a:t>
            </a:r>
            <a:r>
              <a:rPr kumimoji="1" lang="ja-JP" altLang="en-US" sz="2400" dirty="0">
                <a:solidFill>
                  <a:srgbClr val="FF0000"/>
                </a:solidFill>
              </a:rPr>
              <a:t>校</a:t>
            </a:r>
            <a:r>
              <a:rPr kumimoji="1" lang="ja-JP" altLang="en-US" sz="2400" dirty="0"/>
              <a:t>（下線は</a:t>
            </a:r>
            <a:r>
              <a:rPr kumimoji="1" lang="en-US" altLang="ja-JP" sz="2400" dirty="0"/>
              <a:t>2</a:t>
            </a:r>
            <a:r>
              <a:rPr kumimoji="1" lang="ja-JP" altLang="en-US" sz="2400" dirty="0"/>
              <a:t>回で、他は</a:t>
            </a:r>
            <a:r>
              <a:rPr kumimoji="1" lang="en-US" altLang="ja-JP" sz="2400" dirty="0"/>
              <a:t>1</a:t>
            </a:r>
            <a:r>
              <a:rPr kumimoji="1" lang="ja-JP" altLang="en-US" sz="2400" dirty="0"/>
              <a:t>回）</a:t>
            </a:r>
          </a:p>
          <a:p>
            <a:pPr lvl="2"/>
            <a:r>
              <a:rPr kumimoji="1" lang="ja-JP" altLang="en-US" sz="2000" dirty="0"/>
              <a:t>北海道教育大▽山形大▽東京学芸大▽東京工業大▽東京海洋大▽電気通信大▽新潟大▽上越教育大▽山梨大▽</a:t>
            </a:r>
            <a:r>
              <a:rPr kumimoji="1" lang="ja-JP" altLang="en-US" sz="2000" u="sng" dirty="0"/>
              <a:t>富山大</a:t>
            </a:r>
            <a:r>
              <a:rPr kumimoji="1" lang="en-US" altLang="ja-JP" sz="2000" dirty="0"/>
              <a:t>▽</a:t>
            </a:r>
            <a:r>
              <a:rPr kumimoji="1" lang="ja-JP" altLang="en-US" sz="2000" u="sng" dirty="0"/>
              <a:t>静岡大</a:t>
            </a:r>
            <a:r>
              <a:rPr kumimoji="1" lang="en-US" altLang="ja-JP" sz="2000" dirty="0"/>
              <a:t>▽</a:t>
            </a:r>
            <a:r>
              <a:rPr kumimoji="1" lang="ja-JP" altLang="en-US" sz="2000" dirty="0"/>
              <a:t>滋賀大▽滋賀医科大▽京都工芸繊維大▽</a:t>
            </a:r>
            <a:r>
              <a:rPr kumimoji="1" lang="ja-JP" altLang="en-US" sz="2000" u="sng" dirty="0"/>
              <a:t>大阪教育大</a:t>
            </a:r>
            <a:r>
              <a:rPr kumimoji="1" lang="en-US" altLang="ja-JP" sz="2000" dirty="0"/>
              <a:t>▽</a:t>
            </a:r>
            <a:r>
              <a:rPr kumimoji="1" lang="ja-JP" altLang="en-US" sz="2000" dirty="0"/>
              <a:t>奈良教育大▽岡山大▽徳島大▽</a:t>
            </a:r>
            <a:r>
              <a:rPr kumimoji="1" lang="ja-JP" altLang="en-US" sz="2000" u="sng" dirty="0"/>
              <a:t>香川大</a:t>
            </a:r>
            <a:r>
              <a:rPr kumimoji="1" lang="en-US" altLang="ja-JP" sz="2000" dirty="0"/>
              <a:t>▽</a:t>
            </a:r>
            <a:r>
              <a:rPr kumimoji="1" lang="ja-JP" altLang="en-US" sz="2000" dirty="0"/>
              <a:t>高知大▽福岡教育大▽九州大▽</a:t>
            </a:r>
            <a:r>
              <a:rPr kumimoji="1" lang="ja-JP" altLang="en-US" sz="2000" u="sng" dirty="0"/>
              <a:t>佐賀大</a:t>
            </a:r>
            <a:r>
              <a:rPr kumimoji="1" lang="en-US" altLang="ja-JP" sz="2000" dirty="0"/>
              <a:t>▽</a:t>
            </a:r>
            <a:r>
              <a:rPr kumimoji="1" lang="ja-JP" altLang="en-US" sz="2000" dirty="0"/>
              <a:t>鹿児島大</a:t>
            </a:r>
          </a:p>
          <a:p>
            <a:pPr lvl="1"/>
            <a:r>
              <a:rPr kumimoji="1" lang="ja-JP" altLang="en-US" sz="2400" dirty="0">
                <a:solidFill>
                  <a:srgbClr val="FF0000"/>
                </a:solidFill>
              </a:rPr>
              <a:t>学長の通算任期の上限を撤廃した大学</a:t>
            </a:r>
            <a:r>
              <a:rPr kumimoji="1" lang="ja-JP" altLang="en-US" sz="2400" dirty="0"/>
              <a:t>＝</a:t>
            </a:r>
            <a:r>
              <a:rPr kumimoji="1" lang="en-US" altLang="ja-JP" sz="2400" dirty="0"/>
              <a:t>8</a:t>
            </a:r>
            <a:r>
              <a:rPr kumimoji="1" lang="ja-JP" altLang="en-US" sz="2400" dirty="0"/>
              <a:t>校</a:t>
            </a:r>
          </a:p>
          <a:p>
            <a:pPr lvl="2"/>
            <a:r>
              <a:rPr kumimoji="1" lang="ja-JP" altLang="en-US" sz="2000" dirty="0"/>
              <a:t>旭川医科大▽弘前大▽</a:t>
            </a:r>
            <a:r>
              <a:rPr kumimoji="1" lang="ja-JP" altLang="en-US" sz="2000" dirty="0">
                <a:solidFill>
                  <a:srgbClr val="FF0000"/>
                </a:solidFill>
              </a:rPr>
              <a:t>筑波大</a:t>
            </a:r>
            <a:r>
              <a:rPr kumimoji="1" lang="ja-JP" altLang="en-US" sz="2000" dirty="0"/>
              <a:t>▽東京芸術大▽東京工業大▽島根大▽鳴門教育大▽大分大</a:t>
            </a:r>
            <a:endParaRPr kumimoji="1" lang="ja-JP" altLang="en-US" sz="2400" dirty="0"/>
          </a:p>
        </p:txBody>
      </p:sp>
      <p:sp>
        <p:nvSpPr>
          <p:cNvPr id="4" name="正方形/長方形 3">
            <a:extLst>
              <a:ext uri="{FF2B5EF4-FFF2-40B4-BE49-F238E27FC236}">
                <a16:creationId xmlns:a16="http://schemas.microsoft.com/office/drawing/2014/main" id="{30FAD0BE-9467-443E-84CB-B720B7D47201}"/>
              </a:ext>
            </a:extLst>
          </p:cNvPr>
          <p:cNvSpPr/>
          <p:nvPr/>
        </p:nvSpPr>
        <p:spPr>
          <a:xfrm>
            <a:off x="2192215" y="3798277"/>
            <a:ext cx="1324708" cy="2813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6C9788D-2AB8-413E-A688-4F2AE1A90CC6}"/>
              </a:ext>
            </a:extLst>
          </p:cNvPr>
          <p:cNvSpPr/>
          <p:nvPr/>
        </p:nvSpPr>
        <p:spPr>
          <a:xfrm>
            <a:off x="10328031" y="5105399"/>
            <a:ext cx="609601" cy="2813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9484EC5-25F9-4EFB-B149-28930648B5D8}"/>
              </a:ext>
            </a:extLst>
          </p:cNvPr>
          <p:cNvSpPr/>
          <p:nvPr/>
        </p:nvSpPr>
        <p:spPr>
          <a:xfrm>
            <a:off x="1863969" y="5380892"/>
            <a:ext cx="879231" cy="2813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206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400" dirty="0"/>
              <a:t>福岡教育大学で起きたこと</a:t>
            </a:r>
            <a:r>
              <a:rPr kumimoji="1" lang="en-US" altLang="ja-JP" sz="3100" dirty="0"/>
              <a:t>―</a:t>
            </a:r>
            <a:r>
              <a:rPr kumimoji="1" lang="ja-JP" altLang="en-US" sz="3100" dirty="0"/>
              <a:t>すべての大学の近未来？</a:t>
            </a:r>
            <a:endParaRPr kumimoji="1" lang="ja-JP" altLang="en-US" sz="4400" dirty="0">
              <a:solidFill>
                <a:schemeClr val="bg2">
                  <a:lumMod val="10000"/>
                </a:schemeClr>
              </a:solidFill>
            </a:endParaRPr>
          </a:p>
        </p:txBody>
      </p:sp>
      <p:sp>
        <p:nvSpPr>
          <p:cNvPr id="4" name="テキスト プレースホルダー 3"/>
          <p:cNvSpPr>
            <a:spLocks noGrp="1"/>
          </p:cNvSpPr>
          <p:nvPr>
            <p:ph type="body" sz="half" idx="2"/>
          </p:nvPr>
        </p:nvSpPr>
        <p:spPr>
          <a:xfrm>
            <a:off x="1104900" y="1460500"/>
            <a:ext cx="10390414" cy="5080977"/>
          </a:xfrm>
        </p:spPr>
        <p:txBody>
          <a:bodyPr>
            <a:normAutofit fontScale="92500" lnSpcReduction="10000"/>
          </a:bodyPr>
          <a:lstStyle/>
          <a:p>
            <a:pPr marL="285750" indent="-285750">
              <a:buFont typeface="Arial" panose="020B0604020202020204" pitchFamily="34" charset="0"/>
              <a:buChar char="•"/>
            </a:pPr>
            <a:r>
              <a:rPr kumimoji="1" lang="ja-JP" altLang="en-US" sz="2800" dirty="0"/>
              <a:t>学長選考会議、教職員による</a:t>
            </a:r>
            <a:r>
              <a:rPr kumimoji="1" lang="ja-JP" altLang="en-US" sz="2800" dirty="0">
                <a:solidFill>
                  <a:srgbClr val="FF0000"/>
                </a:solidFill>
              </a:rPr>
              <a:t>意向投票の結果を覆して現職の学長を再選</a:t>
            </a:r>
            <a:r>
              <a:rPr kumimoji="1" lang="ja-JP" altLang="en-US" sz="2800" dirty="0"/>
              <a:t>する。（</a:t>
            </a:r>
            <a:r>
              <a:rPr kumimoji="1" lang="en-US" altLang="ja-JP" sz="2800" dirty="0"/>
              <a:t>2013</a:t>
            </a:r>
            <a:r>
              <a:rPr kumimoji="1" lang="ja-JP" altLang="en-US" sz="2800" dirty="0"/>
              <a:t>年</a:t>
            </a:r>
            <a:r>
              <a:rPr kumimoji="1" lang="en-US" altLang="ja-JP" sz="2800" dirty="0"/>
              <a:t>11</a:t>
            </a:r>
            <a:r>
              <a:rPr kumimoji="1" lang="ja-JP" altLang="en-US" sz="2800" dirty="0"/>
              <a:t>月）</a:t>
            </a:r>
            <a:endParaRPr kumimoji="1" lang="en-US" altLang="ja-JP" sz="2800" dirty="0"/>
          </a:p>
          <a:p>
            <a:pPr marL="285750" indent="-285750">
              <a:buFont typeface="Arial" panose="020B0604020202020204" pitchFamily="34" charset="0"/>
              <a:buChar char="•"/>
            </a:pPr>
            <a:r>
              <a:rPr lang="ja-JP" altLang="en-US" sz="2800" dirty="0"/>
              <a:t>学長、教授会の選考した</a:t>
            </a:r>
            <a:r>
              <a:rPr lang="ja-JP" altLang="en-US" sz="2800" dirty="0">
                <a:solidFill>
                  <a:srgbClr val="FF0000"/>
                </a:solidFill>
              </a:rPr>
              <a:t>研究科長の任命を拒否し、研究科長を学長の指名制</a:t>
            </a:r>
            <a:r>
              <a:rPr lang="ja-JP" altLang="en-US" sz="2800" dirty="0"/>
              <a:t>に改める。理由は学長選考の過程を疑問視したビラをまいたこと（←のちに不当労働行為認定）。</a:t>
            </a:r>
            <a:r>
              <a:rPr kumimoji="1" lang="ja-JP" altLang="en-US" sz="2800" dirty="0">
                <a:solidFill>
                  <a:srgbClr val="FF0000"/>
                </a:solidFill>
              </a:rPr>
              <a:t>教授会の議を経ずに教員選考</a:t>
            </a:r>
            <a:r>
              <a:rPr lang="ja-JP" altLang="en-US" sz="2800" dirty="0"/>
              <a:t>できる「教員選考の特例に関する規程</a:t>
            </a:r>
            <a:r>
              <a:rPr kumimoji="1" lang="ja-JP" altLang="en-US" sz="2800" dirty="0"/>
              <a:t>」を制定（</a:t>
            </a:r>
            <a:r>
              <a:rPr kumimoji="1" lang="en-US" altLang="ja-JP" sz="2800" dirty="0"/>
              <a:t>2014</a:t>
            </a:r>
            <a:r>
              <a:rPr kumimoji="1" lang="ja-JP" altLang="en-US" sz="2800" dirty="0"/>
              <a:t>年</a:t>
            </a:r>
            <a:r>
              <a:rPr kumimoji="1" lang="en-US" altLang="ja-JP" sz="2800" dirty="0"/>
              <a:t>3</a:t>
            </a:r>
            <a:r>
              <a:rPr kumimoji="1" lang="ja-JP" altLang="en-US" sz="2800" dirty="0"/>
              <a:t>月）</a:t>
            </a:r>
            <a:endParaRPr kumimoji="1" lang="en-US" altLang="ja-JP" sz="2800" dirty="0"/>
          </a:p>
          <a:p>
            <a:pPr marL="285750" indent="-285750">
              <a:buFont typeface="Arial" panose="020B0604020202020204" pitchFamily="34" charset="0"/>
              <a:buChar char="•"/>
            </a:pPr>
            <a:r>
              <a:rPr kumimoji="1" lang="ja-JP" altLang="en-US" sz="2800" dirty="0"/>
              <a:t>教育研究評議会規程を改正し、教育研究評議会の</a:t>
            </a:r>
            <a:r>
              <a:rPr kumimoji="1" lang="ja-JP" altLang="en-US" sz="2800" dirty="0">
                <a:solidFill>
                  <a:srgbClr val="FF0000"/>
                </a:solidFill>
              </a:rPr>
              <a:t>評議員を学長の指名制</a:t>
            </a:r>
            <a:r>
              <a:rPr kumimoji="1" lang="ja-JP" altLang="en-US" sz="2800" dirty="0"/>
              <a:t>とする。（</a:t>
            </a:r>
            <a:r>
              <a:rPr kumimoji="1" lang="en-US" altLang="ja-JP" sz="2800" dirty="0"/>
              <a:t>2015</a:t>
            </a:r>
            <a:r>
              <a:rPr kumimoji="1" lang="ja-JP" altLang="en-US" sz="2800" dirty="0"/>
              <a:t>年</a:t>
            </a:r>
            <a:r>
              <a:rPr lang="en-US" altLang="ja-JP" sz="2800" dirty="0"/>
              <a:t>2</a:t>
            </a:r>
            <a:r>
              <a:rPr kumimoji="1" lang="ja-JP" altLang="en-US" sz="2800" dirty="0"/>
              <a:t>月）</a:t>
            </a:r>
            <a:endParaRPr kumimoji="1" lang="en-US" altLang="ja-JP" sz="2800" dirty="0"/>
          </a:p>
          <a:p>
            <a:pPr marL="285750" indent="-285750">
              <a:buFont typeface="Arial" panose="020B0604020202020204" pitchFamily="34" charset="0"/>
              <a:buChar char="•"/>
            </a:pPr>
            <a:endParaRPr lang="en-US" altLang="ja-JP" sz="2800" dirty="0"/>
          </a:p>
          <a:p>
            <a:pPr marL="285750" indent="-285750">
              <a:buFont typeface="Arial" panose="020B0604020202020204" pitchFamily="34" charset="0"/>
              <a:buChar char="•"/>
            </a:pPr>
            <a:r>
              <a:rPr lang="ja-JP" altLang="en-US" sz="2800" dirty="0"/>
              <a:t>学長・理事・選考会議委員を中心とした執行部が</a:t>
            </a:r>
            <a:r>
              <a:rPr lang="ja-JP" altLang="en-US" sz="2800" dirty="0">
                <a:solidFill>
                  <a:srgbClr val="FF0000"/>
                </a:solidFill>
              </a:rPr>
              <a:t>評議員、研究科長、教授の人事まで左右</a:t>
            </a:r>
            <a:r>
              <a:rPr lang="ja-JP" altLang="en-US" sz="2800" dirty="0"/>
              <a:t>し、教授会の権限を骨抜きにする。</a:t>
            </a:r>
            <a:endParaRPr lang="en-US" altLang="ja-JP" sz="2800" dirty="0"/>
          </a:p>
          <a:p>
            <a:pPr marL="285750" indent="-285750">
              <a:buFont typeface="Arial" panose="020B0604020202020204" pitchFamily="34" charset="0"/>
              <a:buChar char="•"/>
            </a:pPr>
            <a:r>
              <a:rPr lang="ja-JP" altLang="en-US" sz="2800" dirty="0">
                <a:solidFill>
                  <a:srgbClr val="FF0000"/>
                </a:solidFill>
              </a:rPr>
              <a:t>執行部は、</a:t>
            </a:r>
            <a:r>
              <a:rPr lang="ja-JP" altLang="en-US" sz="2800" dirty="0"/>
              <a:t>大学内の組織でありながら、文科省からの天下り理事や地元財界の学外委員と一体となって</a:t>
            </a:r>
            <a:r>
              <a:rPr lang="ja-JP" altLang="en-US" sz="2800" dirty="0">
                <a:solidFill>
                  <a:srgbClr val="FF0000"/>
                </a:solidFill>
              </a:rPr>
              <a:t>大学自治を掘り崩す主体となる。</a:t>
            </a:r>
            <a:endParaRPr lang="en-US" altLang="ja-JP" sz="2800" dirty="0">
              <a:solidFill>
                <a:srgbClr val="FF0000"/>
              </a:solidFill>
            </a:endParaRPr>
          </a:p>
          <a:p>
            <a:pPr>
              <a:lnSpc>
                <a:spcPts val="1600"/>
              </a:lnSpc>
            </a:pPr>
            <a:endParaRPr kumimoji="1" lang="en-US" altLang="ja-JP" sz="2800" dirty="0"/>
          </a:p>
          <a:p>
            <a:pPr>
              <a:lnSpc>
                <a:spcPts val="1600"/>
              </a:lnSpc>
            </a:pPr>
            <a:endParaRPr kumimoji="1" lang="en-US" altLang="ja-JP" sz="2800" dirty="0"/>
          </a:p>
        </p:txBody>
      </p:sp>
      <p:sp>
        <p:nvSpPr>
          <p:cNvPr id="3" name="テキスト ボックス 2"/>
          <p:cNvSpPr txBox="1"/>
          <p:nvPr/>
        </p:nvSpPr>
        <p:spPr>
          <a:xfrm>
            <a:off x="542611" y="4793064"/>
            <a:ext cx="184731"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4513385" y="4000988"/>
            <a:ext cx="6981929" cy="523220"/>
          </a:xfrm>
          <a:prstGeom prst="rect">
            <a:avLst/>
          </a:prstGeom>
          <a:noFill/>
        </p:spPr>
        <p:txBody>
          <a:bodyPr wrap="square" rtlCol="0">
            <a:spAutoFit/>
          </a:bodyPr>
          <a:lstStyle/>
          <a:p>
            <a:r>
              <a:rPr kumimoji="1" lang="ja-JP" altLang="en-US" sz="1400" dirty="0"/>
              <a:t>鶴成久章「福岡教育大学「外史」～独裁的大学運営の記録」</a:t>
            </a:r>
            <a:r>
              <a:rPr kumimoji="1" lang="en-US" altLang="ja-JP" sz="1400" dirty="0"/>
              <a:t>『</a:t>
            </a:r>
            <a:r>
              <a:rPr kumimoji="1" lang="ja-JP" altLang="en-US" sz="1400" dirty="0"/>
              <a:t>全大教時報</a:t>
            </a:r>
            <a:r>
              <a:rPr kumimoji="1" lang="en-US" altLang="ja-JP" sz="1400" dirty="0"/>
              <a:t>』41-1,2017</a:t>
            </a:r>
            <a:r>
              <a:rPr kumimoji="1" lang="ja-JP" altLang="en-US" sz="1400" dirty="0"/>
              <a:t>年</a:t>
            </a:r>
            <a:r>
              <a:rPr kumimoji="1" lang="en-US" altLang="ja-JP" sz="1400" dirty="0"/>
              <a:t>4</a:t>
            </a:r>
            <a:r>
              <a:rPr kumimoji="1" lang="ja-JP" altLang="en-US" sz="1400" dirty="0"/>
              <a:t>月、「福岡教育大学の再生を願う教員の会」（</a:t>
            </a:r>
            <a:r>
              <a:rPr kumimoji="1" lang="af-ZA" altLang="ja-JP" sz="1400" dirty="0"/>
              <a:t>http://www.le6sta.shop/</a:t>
            </a:r>
            <a:r>
              <a:rPr kumimoji="1" lang="ja-JP" altLang="en-US" sz="1400" dirty="0"/>
              <a:t>）</a:t>
            </a:r>
          </a:p>
        </p:txBody>
      </p:sp>
      <p:sp>
        <p:nvSpPr>
          <p:cNvPr id="6" name="下矢印 5"/>
          <p:cNvSpPr/>
          <p:nvPr/>
        </p:nvSpPr>
        <p:spPr>
          <a:xfrm>
            <a:off x="1644643" y="4351133"/>
            <a:ext cx="254840" cy="360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987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1947" y="34042"/>
            <a:ext cx="10116448" cy="1096962"/>
          </a:xfrm>
        </p:spPr>
        <p:txBody>
          <a:bodyPr>
            <a:noAutofit/>
          </a:bodyPr>
          <a:lstStyle/>
          <a:p>
            <a:r>
              <a:rPr kumimoji="1" lang="ja-JP" altLang="en-US" sz="3600" dirty="0"/>
              <a:t>国立大学法人法改正</a:t>
            </a:r>
            <a:r>
              <a:rPr kumimoji="1" lang="ja-JP" altLang="en-US" sz="2800" dirty="0"/>
              <a:t>（</a:t>
            </a:r>
            <a:r>
              <a:rPr kumimoji="1" lang="en-US" altLang="ja-JP" sz="2800" dirty="0"/>
              <a:t>2014</a:t>
            </a:r>
            <a:r>
              <a:rPr kumimoji="1" lang="ja-JP" altLang="en-US" sz="2800" dirty="0"/>
              <a:t>年）</a:t>
            </a:r>
            <a:r>
              <a:rPr kumimoji="1" lang="ja-JP" altLang="en-US" sz="3600" dirty="0"/>
              <a:t>の「チェックリスト」</a:t>
            </a:r>
          </a:p>
        </p:txBody>
      </p:sp>
      <p:sp>
        <p:nvSpPr>
          <p:cNvPr id="5" name="テキスト ボックス 4"/>
          <p:cNvSpPr txBox="1"/>
          <p:nvPr/>
        </p:nvSpPr>
        <p:spPr>
          <a:xfrm>
            <a:off x="2140298" y="6237422"/>
            <a:ext cx="9125043" cy="307777"/>
          </a:xfrm>
          <a:prstGeom prst="rect">
            <a:avLst/>
          </a:prstGeom>
          <a:noFill/>
        </p:spPr>
        <p:txBody>
          <a:bodyPr wrap="square" rtlCol="0">
            <a:spAutoFit/>
          </a:bodyPr>
          <a:lstStyle/>
          <a:p>
            <a:r>
              <a:rPr kumimoji="1" lang="af-ZA" altLang="ja-JP" sz="1400" dirty="0"/>
              <a:t>https://www.mext.go.jp/component/b_menu/shingi/toushin/__icsFiles/afieldfile/2014/09/11/1351999_2_1.pdf</a:t>
            </a:r>
            <a:endParaRPr kumimoji="1" lang="ja-JP" altLang="en-US" sz="1400" dirty="0"/>
          </a:p>
        </p:txBody>
      </p:sp>
      <p:pic>
        <p:nvPicPr>
          <p:cNvPr id="6" name="図 5"/>
          <p:cNvPicPr>
            <a:picLocks noChangeAspect="1"/>
          </p:cNvPicPr>
          <p:nvPr/>
        </p:nvPicPr>
        <p:blipFill>
          <a:blip r:embed="rId3"/>
          <a:stretch>
            <a:fillRect/>
          </a:stretch>
        </p:blipFill>
        <p:spPr>
          <a:xfrm>
            <a:off x="1084909" y="1427351"/>
            <a:ext cx="9580389" cy="4810071"/>
          </a:xfrm>
          <a:prstGeom prst="rect">
            <a:avLst/>
          </a:prstGeom>
          <a:solidFill>
            <a:schemeClr val="bg1"/>
          </a:solidFill>
        </p:spPr>
      </p:pic>
      <p:pic>
        <p:nvPicPr>
          <p:cNvPr id="7" name="図 6"/>
          <p:cNvPicPr>
            <a:picLocks noChangeAspect="1"/>
          </p:cNvPicPr>
          <p:nvPr/>
        </p:nvPicPr>
        <p:blipFill>
          <a:blip r:embed="rId4"/>
          <a:stretch>
            <a:fillRect/>
          </a:stretch>
        </p:blipFill>
        <p:spPr>
          <a:xfrm>
            <a:off x="1051626" y="4713916"/>
            <a:ext cx="10169722" cy="2169066"/>
          </a:xfrm>
          <a:prstGeom prst="rect">
            <a:avLst/>
          </a:prstGeom>
        </p:spPr>
      </p:pic>
      <p:sp>
        <p:nvSpPr>
          <p:cNvPr id="8" name="正方形/長方形 7"/>
          <p:cNvSpPr/>
          <p:nvPr/>
        </p:nvSpPr>
        <p:spPr>
          <a:xfrm>
            <a:off x="6105786" y="3789930"/>
            <a:ext cx="4371714" cy="1010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1193800" y="5768527"/>
            <a:ext cx="5001878" cy="202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cxnSpLocks/>
          </p:cNvCxnSpPr>
          <p:nvPr/>
        </p:nvCxnSpPr>
        <p:spPr>
          <a:xfrm>
            <a:off x="8335108" y="6080403"/>
            <a:ext cx="2575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193800" y="6393689"/>
            <a:ext cx="9817100" cy="431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a:off x="1193800" y="6715591"/>
            <a:ext cx="48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円形吹き出し 26"/>
          <p:cNvSpPr/>
          <p:nvPr/>
        </p:nvSpPr>
        <p:spPr>
          <a:xfrm>
            <a:off x="90248" y="2020046"/>
            <a:ext cx="5872924" cy="2693870"/>
          </a:xfrm>
          <a:prstGeom prst="wedgeEllipseCallout">
            <a:avLst>
              <a:gd name="adj1" fmla="val -17398"/>
              <a:gd name="adj2" fmla="val 72484"/>
            </a:avLst>
          </a:prstGeom>
          <a:solidFill>
            <a:schemeClr val="bg2">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学長選考会議の代表する「社会」って？</a:t>
            </a:r>
            <a:endParaRPr kumimoji="1" lang="en-US" altLang="ja-JP" sz="2800" dirty="0">
              <a:solidFill>
                <a:schemeClr val="tx1"/>
              </a:solidFill>
            </a:endParaRPr>
          </a:p>
          <a:p>
            <a:r>
              <a:rPr kumimoji="1" lang="ja-JP" altLang="en-US" sz="2800" dirty="0">
                <a:solidFill>
                  <a:schemeClr val="tx1"/>
                </a:solidFill>
              </a:rPr>
              <a:t>教職員や学生も「社会」の構成員なんですが</a:t>
            </a:r>
            <a:r>
              <a:rPr kumimoji="1" lang="en-US" altLang="ja-JP" sz="2800" dirty="0">
                <a:solidFill>
                  <a:schemeClr val="tx1"/>
                </a:solidFill>
              </a:rPr>
              <a:t>…</a:t>
            </a:r>
            <a:endParaRPr kumimoji="1" lang="ja-JP" altLang="en-US" sz="2800" dirty="0">
              <a:solidFill>
                <a:schemeClr val="tx1"/>
              </a:solidFill>
            </a:endParaRPr>
          </a:p>
        </p:txBody>
      </p:sp>
      <p:sp>
        <p:nvSpPr>
          <p:cNvPr id="33" name="円形吹き出し 32"/>
          <p:cNvSpPr/>
          <p:nvPr/>
        </p:nvSpPr>
        <p:spPr>
          <a:xfrm>
            <a:off x="5875103" y="2533737"/>
            <a:ext cx="6185647" cy="2802247"/>
          </a:xfrm>
          <a:prstGeom prst="wedgeEllipseCallout">
            <a:avLst>
              <a:gd name="adj1" fmla="val 7646"/>
              <a:gd name="adj2" fmla="val 63460"/>
            </a:avLst>
          </a:prstGeom>
          <a:solidFill>
            <a:schemeClr val="bg2">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学長選考会議の「主体性」って</a:t>
            </a:r>
            <a:r>
              <a:rPr kumimoji="1" lang="en-US" altLang="ja-JP" sz="2800" dirty="0">
                <a:solidFill>
                  <a:schemeClr val="tx1"/>
                </a:solidFill>
              </a:rPr>
              <a:t>…</a:t>
            </a:r>
            <a:r>
              <a:rPr kumimoji="1" lang="ja-JP" altLang="en-US" sz="2800" dirty="0">
                <a:solidFill>
                  <a:schemeClr val="tx1"/>
                </a:solidFill>
              </a:rPr>
              <a:t>？</a:t>
            </a:r>
            <a:endParaRPr kumimoji="1" lang="en-US" altLang="ja-JP" sz="2800" dirty="0">
              <a:solidFill>
                <a:schemeClr val="tx1"/>
              </a:solidFill>
            </a:endParaRPr>
          </a:p>
          <a:p>
            <a:r>
              <a:rPr kumimoji="1" lang="ja-JP" altLang="en-US" sz="2800" dirty="0">
                <a:solidFill>
                  <a:schemeClr val="tx1"/>
                </a:solidFill>
              </a:rPr>
              <a:t>教職員や学生の「主体性」を制限すること？</a:t>
            </a:r>
          </a:p>
        </p:txBody>
      </p:sp>
    </p:spTree>
    <p:extLst>
      <p:ext uri="{BB962C8B-B14F-4D97-AF65-F5344CB8AC3E}">
        <p14:creationId xmlns:p14="http://schemas.microsoft.com/office/powerpoint/2010/main" val="25726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学校教育法改正</a:t>
            </a:r>
            <a:r>
              <a:rPr kumimoji="1" lang="ja-JP" altLang="en-US" sz="3200" dirty="0"/>
              <a:t>（</a:t>
            </a:r>
            <a:r>
              <a:rPr kumimoji="1" lang="en-US" altLang="ja-JP" sz="3200" dirty="0"/>
              <a:t>2014</a:t>
            </a:r>
            <a:r>
              <a:rPr kumimoji="1" lang="ja-JP" altLang="en-US" sz="3200" dirty="0"/>
              <a:t>年）</a:t>
            </a:r>
            <a:r>
              <a:rPr kumimoji="1" lang="ja-JP" altLang="en-US" sz="4000" dirty="0"/>
              <a:t>の「チェックリスト」</a:t>
            </a:r>
          </a:p>
        </p:txBody>
      </p:sp>
      <p:pic>
        <p:nvPicPr>
          <p:cNvPr id="4" name="図 3"/>
          <p:cNvPicPr>
            <a:picLocks noChangeAspect="1"/>
          </p:cNvPicPr>
          <p:nvPr/>
        </p:nvPicPr>
        <p:blipFill>
          <a:blip r:embed="rId3"/>
          <a:stretch>
            <a:fillRect/>
          </a:stretch>
        </p:blipFill>
        <p:spPr>
          <a:xfrm>
            <a:off x="1104900" y="1380903"/>
            <a:ext cx="10232199" cy="4572000"/>
          </a:xfrm>
          <a:prstGeom prst="rect">
            <a:avLst/>
          </a:prstGeom>
        </p:spPr>
      </p:pic>
      <p:sp>
        <p:nvSpPr>
          <p:cNvPr id="5" name="テキスト ボックス 4"/>
          <p:cNvSpPr txBox="1"/>
          <p:nvPr/>
        </p:nvSpPr>
        <p:spPr>
          <a:xfrm>
            <a:off x="1347500" y="5991367"/>
            <a:ext cx="9787218" cy="338554"/>
          </a:xfrm>
          <a:prstGeom prst="rect">
            <a:avLst/>
          </a:prstGeom>
          <a:noFill/>
        </p:spPr>
        <p:txBody>
          <a:bodyPr wrap="square" rtlCol="0">
            <a:spAutoFit/>
          </a:bodyPr>
          <a:lstStyle/>
          <a:p>
            <a:r>
              <a:rPr kumimoji="1" lang="af-ZA" altLang="ja-JP" sz="1600" dirty="0"/>
              <a:t>https://www.mext.go.jp/component/b_menu/shingi/toushin/__icsFiles/afieldfile/2014/09/11/1351999_2_1.pdf</a:t>
            </a:r>
            <a:endParaRPr kumimoji="1" lang="ja-JP" altLang="en-US" sz="1600" dirty="0"/>
          </a:p>
        </p:txBody>
      </p:sp>
      <p:sp>
        <p:nvSpPr>
          <p:cNvPr id="7" name="正方形/長方形 6"/>
          <p:cNvSpPr/>
          <p:nvPr/>
        </p:nvSpPr>
        <p:spPr>
          <a:xfrm>
            <a:off x="1557462" y="2718329"/>
            <a:ext cx="4482255" cy="13352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993851" y="3480509"/>
            <a:ext cx="10091732" cy="3070583"/>
          </a:xfrm>
          <a:prstGeom prst="rect">
            <a:avLst/>
          </a:prstGeom>
        </p:spPr>
      </p:pic>
      <p:cxnSp>
        <p:nvCxnSpPr>
          <p:cNvPr id="9" name="直線コネクタ 8"/>
          <p:cNvCxnSpPr/>
          <p:nvPr/>
        </p:nvCxnSpPr>
        <p:spPr>
          <a:xfrm flipV="1">
            <a:off x="4180114" y="6054605"/>
            <a:ext cx="6498772" cy="422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180114" y="6408562"/>
            <a:ext cx="6498772" cy="422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0145486" y="5714467"/>
            <a:ext cx="718457"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64711" y="3294118"/>
            <a:ext cx="3718560" cy="2850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t>戦前・戦中の大学自治への介入の反省</a:t>
            </a:r>
            <a:endParaRPr kumimoji="1" lang="en-US" altLang="ja-JP" dirty="0"/>
          </a:p>
          <a:p>
            <a:pPr algn="ctr"/>
            <a:endParaRPr kumimoji="1" lang="en-US" altLang="ja-JP" sz="2400" dirty="0"/>
          </a:p>
          <a:p>
            <a:pPr algn="just"/>
            <a:r>
              <a:rPr kumimoji="1" lang="ja-JP" altLang="en-US" sz="2000" dirty="0"/>
              <a:t>京大滝川事件（</a:t>
            </a:r>
            <a:r>
              <a:rPr kumimoji="1" lang="en-US" altLang="ja-JP" sz="2000" dirty="0"/>
              <a:t>1933</a:t>
            </a:r>
            <a:r>
              <a:rPr kumimoji="1" lang="ja-JP" altLang="en-US" sz="2000" dirty="0"/>
              <a:t>年）</a:t>
            </a:r>
            <a:endParaRPr kumimoji="1" lang="en-US" altLang="ja-JP" sz="2000" dirty="0"/>
          </a:p>
          <a:p>
            <a:pPr algn="just"/>
            <a:r>
              <a:rPr kumimoji="1" lang="ja-JP" altLang="en-US" sz="2000" dirty="0"/>
              <a:t>天皇機関説事件（</a:t>
            </a:r>
            <a:r>
              <a:rPr kumimoji="1" lang="en-US" altLang="ja-JP" sz="2000" dirty="0"/>
              <a:t>1935</a:t>
            </a:r>
            <a:r>
              <a:rPr kumimoji="1" lang="ja-JP" altLang="en-US" sz="2000" dirty="0"/>
              <a:t>年）</a:t>
            </a:r>
            <a:endParaRPr kumimoji="1" lang="en-US" altLang="ja-JP" sz="2000" dirty="0"/>
          </a:p>
          <a:p>
            <a:pPr algn="just"/>
            <a:r>
              <a:rPr kumimoji="1" lang="ja-JP" altLang="en-US" sz="2000" dirty="0"/>
              <a:t>矢内原忠雄辞職事件（</a:t>
            </a:r>
            <a:r>
              <a:rPr kumimoji="1" lang="en-US" altLang="ja-JP" sz="2000" dirty="0"/>
              <a:t>1937</a:t>
            </a:r>
            <a:r>
              <a:rPr kumimoji="1" lang="ja-JP" altLang="en-US" sz="2000" dirty="0"/>
              <a:t>年）</a:t>
            </a:r>
            <a:r>
              <a:rPr kumimoji="1" lang="en-US" altLang="ja-JP" sz="2000" dirty="0"/>
              <a:t>etc.</a:t>
            </a:r>
            <a:endParaRPr kumimoji="1" lang="ja-JP" altLang="en-US" sz="2000" dirty="0"/>
          </a:p>
        </p:txBody>
      </p:sp>
      <p:sp>
        <p:nvSpPr>
          <p:cNvPr id="10" name="曲折矢印 9"/>
          <p:cNvSpPr/>
          <p:nvPr/>
        </p:nvSpPr>
        <p:spPr>
          <a:xfrm>
            <a:off x="2399651" y="2515868"/>
            <a:ext cx="1735136" cy="845221"/>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吹き出し: 角を丸めた四角形 13">
            <a:extLst>
              <a:ext uri="{FF2B5EF4-FFF2-40B4-BE49-F238E27FC236}">
                <a16:creationId xmlns:a16="http://schemas.microsoft.com/office/drawing/2014/main" id="{789B2E3D-C924-41DB-8089-44A7B82EE50F}"/>
              </a:ext>
            </a:extLst>
          </p:cNvPr>
          <p:cNvSpPr/>
          <p:nvPr/>
        </p:nvSpPr>
        <p:spPr>
          <a:xfrm>
            <a:off x="4134787" y="1670827"/>
            <a:ext cx="7172418" cy="3376393"/>
          </a:xfrm>
          <a:prstGeom prst="wedgeRoundRectCallout">
            <a:avLst>
              <a:gd name="adj1" fmla="val -29822"/>
              <a:gd name="adj2" fmla="val 61678"/>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教育公務員特例法（</a:t>
            </a:r>
            <a:r>
              <a:rPr kumimoji="1" lang="en-US" altLang="ja-JP" sz="2800" dirty="0">
                <a:solidFill>
                  <a:schemeClr val="tx1"/>
                </a:solidFill>
              </a:rPr>
              <a:t>1949</a:t>
            </a:r>
            <a:r>
              <a:rPr kumimoji="1" lang="ja-JP" altLang="en-US" sz="2800" dirty="0">
                <a:solidFill>
                  <a:schemeClr val="tx1"/>
                </a:solidFill>
              </a:rPr>
              <a:t>年）</a:t>
            </a:r>
          </a:p>
          <a:p>
            <a:pPr marL="342900" indent="-342900">
              <a:buFont typeface="Arial" panose="020B0604020202020204" pitchFamily="34" charset="0"/>
              <a:buChar char="•"/>
            </a:pPr>
            <a:r>
              <a:rPr kumimoji="1" lang="ja-JP" altLang="en-US" sz="2000" dirty="0">
                <a:solidFill>
                  <a:schemeClr val="tx1"/>
                </a:solidFill>
              </a:rPr>
              <a:t>学長、学部長、教員の採用・懲戒などの措置は</a:t>
            </a:r>
            <a:r>
              <a:rPr kumimoji="1" lang="ja-JP" altLang="en-US" sz="2000" dirty="0">
                <a:solidFill>
                  <a:srgbClr val="FF0000"/>
                </a:solidFill>
              </a:rPr>
              <a:t>学内運営組織（教授会や評議会）の決定のみにより行われる</a:t>
            </a:r>
            <a:r>
              <a:rPr kumimoji="1" lang="ja-JP" altLang="en-US" sz="2000" dirty="0">
                <a:solidFill>
                  <a:schemeClr val="tx1"/>
                </a:solidFill>
              </a:rPr>
              <a:t>べきことを明文化。私立大学の管理運営体制にも影響。</a:t>
            </a:r>
            <a:endParaRPr kumimoji="1" lang="en-US" altLang="ja-JP" sz="2000" dirty="0">
              <a:solidFill>
                <a:schemeClr val="tx1"/>
              </a:solidFill>
            </a:endParaRPr>
          </a:p>
          <a:p>
            <a:pPr marL="342900" indent="-342900">
              <a:buFont typeface="Arial" panose="020B0604020202020204" pitchFamily="34" charset="0"/>
              <a:buChar char="•"/>
            </a:pPr>
            <a:r>
              <a:rPr kumimoji="1" lang="ja-JP" altLang="en-US" sz="2000" dirty="0">
                <a:solidFill>
                  <a:schemeClr val="tx1"/>
                </a:solidFill>
              </a:rPr>
              <a:t>今日でも廃止されたわけではない。</a:t>
            </a:r>
            <a:endParaRPr kumimoji="1" lang="en-US" altLang="ja-JP" sz="2000" dirty="0">
              <a:solidFill>
                <a:schemeClr val="tx1"/>
              </a:solidFill>
            </a:endParaRPr>
          </a:p>
          <a:p>
            <a:pPr marL="342900" indent="-342900">
              <a:buFont typeface="Arial" panose="020B0604020202020204" pitchFamily="34" charset="0"/>
              <a:buChar char="•"/>
            </a:pPr>
            <a:r>
              <a:rPr kumimoji="1" lang="ja-JP" altLang="en-US" sz="2000" dirty="0">
                <a:solidFill>
                  <a:schemeClr val="tx1"/>
                </a:solidFill>
              </a:rPr>
              <a:t>国立大学法人化により大学の判断で適用しないことを可能とし、さらに</a:t>
            </a:r>
            <a:r>
              <a:rPr kumimoji="1" lang="ja-JP" altLang="en-US" sz="2000" dirty="0">
                <a:solidFill>
                  <a:srgbClr val="FF0000"/>
                </a:solidFill>
              </a:rPr>
              <a:t>「チェックリスト」という形式の行政指導</a:t>
            </a:r>
            <a:r>
              <a:rPr kumimoji="1" lang="ja-JP" altLang="en-US" sz="2000" dirty="0">
                <a:solidFill>
                  <a:schemeClr val="tx1"/>
                </a:solidFill>
              </a:rPr>
              <a:t>により法律の効力を事実上否定。</a:t>
            </a:r>
            <a:r>
              <a:rPr kumimoji="1" lang="ja-JP" altLang="en-US" sz="2000" dirty="0">
                <a:solidFill>
                  <a:srgbClr val="FF0000"/>
                </a:solidFill>
              </a:rPr>
              <a:t>学長選考会議の権限増大と教授会の権限縮小</a:t>
            </a:r>
            <a:r>
              <a:rPr kumimoji="1" lang="ja-JP" altLang="en-US" sz="2000" dirty="0">
                <a:solidFill>
                  <a:schemeClr val="tx1"/>
                </a:solidFill>
              </a:rPr>
              <a:t>。</a:t>
            </a:r>
            <a:endParaRPr kumimoji="1" lang="en-US" altLang="ja-JP" sz="2000" dirty="0">
              <a:solidFill>
                <a:schemeClr val="tx1"/>
              </a:solidFill>
            </a:endParaRPr>
          </a:p>
        </p:txBody>
      </p:sp>
    </p:spTree>
    <p:extLst>
      <p:ext uri="{BB962C8B-B14F-4D97-AF65-F5344CB8AC3E}">
        <p14:creationId xmlns:p14="http://schemas.microsoft.com/office/powerpoint/2010/main" val="236038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4899" y="76200"/>
            <a:ext cx="10231315" cy="1096962"/>
          </a:xfrm>
        </p:spPr>
        <p:txBody>
          <a:bodyPr>
            <a:normAutofit/>
          </a:bodyPr>
          <a:lstStyle/>
          <a:p>
            <a:r>
              <a:rPr kumimoji="1" lang="ja-JP" altLang="en-US" sz="3600" dirty="0"/>
              <a:t>私立大学にも波及する「ガナバンス改革」</a:t>
            </a:r>
            <a:r>
              <a:rPr kumimoji="1" lang="en-US" altLang="ja-JP" sz="2800" dirty="0"/>
              <a:t>―</a:t>
            </a:r>
            <a:r>
              <a:rPr kumimoji="1" lang="ja-JP" altLang="en-US" sz="2800" dirty="0"/>
              <a:t>教員も従業員！</a:t>
            </a:r>
            <a:endParaRPr kumimoji="1" lang="ja-JP" altLang="en-US" sz="3600" dirty="0"/>
          </a:p>
        </p:txBody>
      </p:sp>
      <p:sp>
        <p:nvSpPr>
          <p:cNvPr id="3" name="コンテンツ プレースホルダー 2"/>
          <p:cNvSpPr>
            <a:spLocks noGrp="1"/>
          </p:cNvSpPr>
          <p:nvPr>
            <p:ph idx="1"/>
          </p:nvPr>
        </p:nvSpPr>
        <p:spPr>
          <a:xfrm>
            <a:off x="997324" y="1600199"/>
            <a:ext cx="10655300" cy="4988859"/>
          </a:xfrm>
        </p:spPr>
        <p:txBody>
          <a:bodyPr>
            <a:normAutofit fontScale="92500" lnSpcReduction="10000"/>
          </a:bodyPr>
          <a:lstStyle/>
          <a:p>
            <a:r>
              <a:rPr kumimoji="1" lang="ja-JP" altLang="en-US" sz="2800" dirty="0">
                <a:solidFill>
                  <a:srgbClr val="FF0000"/>
                </a:solidFill>
              </a:rPr>
              <a:t>経済同友会</a:t>
            </a:r>
            <a:r>
              <a:rPr kumimoji="1" lang="ja-JP" altLang="en-US" sz="2800" dirty="0"/>
              <a:t>「私立大学におけるガナバンス改革」（</a:t>
            </a:r>
            <a:r>
              <a:rPr kumimoji="1" lang="en-US" altLang="ja-JP" sz="2800" dirty="0">
                <a:solidFill>
                  <a:srgbClr val="FF0000"/>
                </a:solidFill>
              </a:rPr>
              <a:t>2012</a:t>
            </a:r>
            <a:r>
              <a:rPr kumimoji="1" lang="ja-JP" altLang="en-US" sz="2800" dirty="0">
                <a:solidFill>
                  <a:srgbClr val="FF0000"/>
                </a:solidFill>
              </a:rPr>
              <a:t>年</a:t>
            </a:r>
            <a:r>
              <a:rPr kumimoji="1" lang="ja-JP" altLang="en-US" sz="2800" dirty="0"/>
              <a:t>）</a:t>
            </a:r>
            <a:endParaRPr kumimoji="1" lang="en-US" altLang="ja-JP" sz="2800" dirty="0"/>
          </a:p>
          <a:p>
            <a:pPr lvl="1"/>
            <a:r>
              <a:rPr lang="ja-JP" altLang="en-US" sz="2400" dirty="0"/>
              <a:t>「</a:t>
            </a:r>
            <a:r>
              <a:rPr lang="ja-JP" altLang="en-US" sz="2400" dirty="0">
                <a:solidFill>
                  <a:srgbClr val="FF0000"/>
                </a:solidFill>
              </a:rPr>
              <a:t>国立大学や公立大学</a:t>
            </a:r>
            <a:r>
              <a:rPr lang="ja-JP" altLang="en-US" sz="2400" dirty="0"/>
              <a:t>は平成</a:t>
            </a:r>
            <a:r>
              <a:rPr lang="en-US" altLang="ja-JP" sz="2400" dirty="0"/>
              <a:t>16</a:t>
            </a:r>
            <a:r>
              <a:rPr lang="ja-JP" altLang="en-US" sz="2400" dirty="0"/>
              <a:t>年の法人化により大幅な組織体制の変更が行われ、</a:t>
            </a:r>
            <a:r>
              <a:rPr lang="ja-JP" altLang="en-US" sz="2400" dirty="0">
                <a:solidFill>
                  <a:srgbClr val="FF0000"/>
                </a:solidFill>
              </a:rPr>
              <a:t>学長の権限強化、学長選挙の廃止</a:t>
            </a:r>
            <a:r>
              <a:rPr lang="ja-JP" altLang="en-US" sz="2400" dirty="0"/>
              <a:t>、教学と経営の分離、さらには大学経営に関する外部人材の活用などが実施された。この結果、国公立大については</a:t>
            </a:r>
            <a:r>
              <a:rPr lang="ja-JP" altLang="en-US" sz="2400" dirty="0">
                <a:solidFill>
                  <a:srgbClr val="FF0000"/>
                </a:solidFill>
              </a:rPr>
              <a:t>ガバナンスの枠組みは整った</a:t>
            </a:r>
            <a:r>
              <a:rPr lang="ja-JP" altLang="en-US" sz="2400" dirty="0"/>
              <a:t>。しかし、本格的な教育改革は道半ばであり、今後、権限が強化された学長の経営手腕が問われることになる。</a:t>
            </a:r>
          </a:p>
          <a:p>
            <a:pPr lvl="1"/>
            <a:r>
              <a:rPr lang="ja-JP" altLang="en-US" sz="2400" dirty="0"/>
              <a:t>一方、</a:t>
            </a:r>
            <a:r>
              <a:rPr lang="ja-JP" altLang="en-US" sz="2400" dirty="0">
                <a:solidFill>
                  <a:srgbClr val="FF0000"/>
                </a:solidFill>
              </a:rPr>
              <a:t>私立大学</a:t>
            </a:r>
            <a:r>
              <a:rPr lang="ja-JP" altLang="en-US" sz="2400" dirty="0"/>
              <a:t>についても、平成</a:t>
            </a:r>
            <a:r>
              <a:rPr lang="en-US" altLang="ja-JP" sz="2400" dirty="0"/>
              <a:t>17</a:t>
            </a:r>
            <a:r>
              <a:rPr lang="ja-JP" altLang="en-US" sz="2400" dirty="0"/>
              <a:t>年に私立学校法が改正され、理事会・理事長権限の明確化などが実施されたが、私立大学は原則自主独立であり、成り立ちや歴史的背景も多様であることから、</a:t>
            </a:r>
            <a:r>
              <a:rPr lang="ja-JP" altLang="en-US" sz="2400" dirty="0">
                <a:solidFill>
                  <a:srgbClr val="FF0000"/>
                </a:solidFill>
              </a:rPr>
              <a:t>国公立大のような一律の抜本改革は行い難い。</a:t>
            </a:r>
            <a:r>
              <a:rPr lang="en-US" altLang="ja-JP" sz="2400" dirty="0"/>
              <a:t>…</a:t>
            </a:r>
          </a:p>
          <a:p>
            <a:pPr lvl="1"/>
            <a:r>
              <a:rPr lang="ja-JP" altLang="en-US" sz="2400" dirty="0">
                <a:solidFill>
                  <a:srgbClr val="FF0000"/>
                </a:solidFill>
              </a:rPr>
              <a:t>教授会</a:t>
            </a:r>
            <a:r>
              <a:rPr lang="ja-JP" altLang="en-US" sz="2400" dirty="0"/>
              <a:t>は本来、教育・研究に関する審議機関であるものの、教員の集まりであることから、</a:t>
            </a:r>
            <a:r>
              <a:rPr lang="ja-JP" altLang="en-US" sz="2400" dirty="0">
                <a:solidFill>
                  <a:srgbClr val="FF0000"/>
                </a:solidFill>
              </a:rPr>
              <a:t>教員組合的、労働組合的組織を代替する場合がある</a:t>
            </a:r>
            <a:endParaRPr lang="en-US" altLang="ja-JP" sz="2400" dirty="0">
              <a:solidFill>
                <a:srgbClr val="FF0000"/>
              </a:solidFill>
            </a:endParaRPr>
          </a:p>
          <a:p>
            <a:pPr lvl="1"/>
            <a:r>
              <a:rPr lang="ja-JP" altLang="en-US" sz="2400" dirty="0"/>
              <a:t>教授といえども、事務職員と同様に雇用契約をしている</a:t>
            </a:r>
            <a:r>
              <a:rPr lang="ja-JP" altLang="en-US" sz="2400" dirty="0">
                <a:solidFill>
                  <a:srgbClr val="FF0000"/>
                </a:solidFill>
              </a:rPr>
              <a:t>従業員として</a:t>
            </a:r>
            <a:r>
              <a:rPr lang="ja-JP" altLang="en-US" sz="2400" dirty="0"/>
              <a:t>の側面も当然にあるので、校務、とりわけ組織運営においては、原則として</a:t>
            </a:r>
            <a:r>
              <a:rPr lang="ja-JP" altLang="en-US" sz="2400" dirty="0">
                <a:solidFill>
                  <a:srgbClr val="FF0000"/>
                </a:solidFill>
              </a:rPr>
              <a:t>学長や学部長の指揮命令系統下に置かれるべき</a:t>
            </a:r>
            <a:r>
              <a:rPr lang="ja-JP" altLang="en-US" sz="2400" dirty="0"/>
              <a:t>である。」</a:t>
            </a:r>
            <a:endParaRPr lang="en-US" altLang="ja-JP" sz="2400" dirty="0"/>
          </a:p>
          <a:p>
            <a:pPr lvl="1"/>
            <a:endParaRPr lang="en-US" altLang="ja-JP" sz="2400" dirty="0"/>
          </a:p>
          <a:p>
            <a:pPr marL="0" indent="0">
              <a:buNone/>
            </a:pPr>
            <a:r>
              <a:rPr lang="ja-JP" altLang="en-US" sz="2700" dirty="0"/>
              <a:t>＝大学「ガバナンス改革」の発信源としての財界。</a:t>
            </a:r>
            <a:endParaRPr lang="en-US" altLang="ja-JP" sz="2400" dirty="0"/>
          </a:p>
        </p:txBody>
      </p:sp>
      <p:sp>
        <p:nvSpPr>
          <p:cNvPr id="4" name="テキスト ボックス 3"/>
          <p:cNvSpPr txBox="1"/>
          <p:nvPr/>
        </p:nvSpPr>
        <p:spPr>
          <a:xfrm>
            <a:off x="1840523" y="5690792"/>
            <a:ext cx="10245969" cy="400110"/>
          </a:xfrm>
          <a:prstGeom prst="rect">
            <a:avLst/>
          </a:prstGeom>
          <a:noFill/>
        </p:spPr>
        <p:txBody>
          <a:bodyPr wrap="square" rtlCol="0">
            <a:spAutoFit/>
          </a:bodyPr>
          <a:lstStyle/>
          <a:p>
            <a:r>
              <a:rPr kumimoji="1" lang="ja-JP" altLang="en-US" sz="2000" dirty="0"/>
              <a:t>（</a:t>
            </a:r>
            <a:r>
              <a:rPr kumimoji="1" lang="af-ZA" altLang="ja-JP" sz="2000" dirty="0">
                <a:hlinkClick r:id="rId3"/>
              </a:rPr>
              <a:t>https://www.doyukai.or.jp/policyproposals/articles/2011/pdf/120326a_01.pdf</a:t>
            </a:r>
            <a:r>
              <a:rPr kumimoji="1" lang="ja-JP" altLang="en-US" sz="2000" dirty="0"/>
              <a:t>）</a:t>
            </a:r>
          </a:p>
        </p:txBody>
      </p:sp>
    </p:spTree>
    <p:extLst>
      <p:ext uri="{BB962C8B-B14F-4D97-AF65-F5344CB8AC3E}">
        <p14:creationId xmlns:p14="http://schemas.microsoft.com/office/powerpoint/2010/main" val="373168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0</TotalTime>
  <Words>5773</Words>
  <Application>Microsoft Office PowerPoint</Application>
  <PresentationFormat>ワイド画面</PresentationFormat>
  <Paragraphs>230</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Meiryo UI</vt:lpstr>
      <vt:lpstr>Arial</vt:lpstr>
      <vt:lpstr>Euphemia</vt:lpstr>
      <vt:lpstr>Wingdings</vt:lpstr>
      <vt:lpstr>教育機関向けの文献 16 x 9</vt:lpstr>
      <vt:lpstr>　大学自治の危機と自由の恢復 　　―国立大学の学長選考問題を通して考える         　駒込武   　　　京都大学・大学院教育学研究科・教授（教育史専攻）   </vt:lpstr>
      <vt:lpstr>京都大学で起きたこと―「えっ、そこまでやるの？」</vt:lpstr>
      <vt:lpstr>総長選考の顛末―決選投票は行われず…</vt:lpstr>
      <vt:lpstr>学長選考の不思議な仕組み―決選投票は行われず…</vt:lpstr>
      <vt:lpstr>京大をめぐる現実はまだ生ぬるい!?―時限爆弾が一定の時差をもって爆発</vt:lpstr>
      <vt:lpstr>福岡教育大学で起きたこと―すべての大学の近未来？</vt:lpstr>
      <vt:lpstr>国立大学法人法改正（2014年）の「チェックリスト」</vt:lpstr>
      <vt:lpstr>学校教育法改正（2014年）の「チェックリスト」</vt:lpstr>
      <vt:lpstr>私立大学にも波及する「ガナバンス改革」―教員も従業員！</vt:lpstr>
      <vt:lpstr>大学自治の土台を侵食する新自由主義</vt:lpstr>
      <vt:lpstr>効率化・コストカットの行き着く先―医療すら軽視</vt:lpstr>
      <vt:lpstr>学長選考会議の権限を強化する!? ―方向性が逆！</vt:lpstr>
      <vt:lpstr>「身銭を切る」のは誰か？ ―賛同者のメッセージから</vt:lpstr>
      <vt:lpstr>「自由な社会のつくり方」 ―賛同者のメッセージから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2020-07-09T23:38:40Z</dcterms:created>
  <dcterms:modified xsi:type="dcterms:W3CDTF">2021-03-22T02:27:59Z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