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3" d="100"/>
          <a:sy n="113" d="100"/>
        </p:scale>
        <p:origin x="-148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ja-JP" altLang="en-US" smtClean="0"/>
              <a:t>マスター タイトルの書式設定</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077BD2A7-3ECB-9D49-8490-FD5622ECE7CA}" type="datetimeFigureOut">
              <a:rPr kumimoji="1" lang="ja-JP" altLang="en-US" smtClean="0"/>
              <a:t>21/07/31</a:t>
            </a:fld>
            <a:endParaRPr kumimoji="1" lang="ja-JP" altLang="en-US"/>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kumimoji="1" lang="ja-JP" altLang="en-US"/>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E7834B8F-58EA-824C-94E6-D8B0CD68E135}"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a:p>
        </p:txBody>
      </p:sp>
      <p:sp>
        <p:nvSpPr>
          <p:cNvPr id="5" name="Date Placeholder 4"/>
          <p:cNvSpPr>
            <a:spLocks noGrp="1"/>
          </p:cNvSpPr>
          <p:nvPr>
            <p:ph type="dt" sz="half" idx="10"/>
          </p:nvPr>
        </p:nvSpPr>
        <p:spPr/>
        <p:txBody>
          <a:bodyPr/>
          <a:lstStyle/>
          <a:p>
            <a:fld id="{077BD2A7-3ECB-9D49-8490-FD5622ECE7CA}" type="datetimeFigureOut">
              <a:rPr kumimoji="1" lang="ja-JP" altLang="en-US" smtClean="0"/>
              <a:t>21/07/31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834B8F-58EA-824C-94E6-D8B0CD68E135}" type="slidenum">
              <a:rPr kumimoji="1" lang="ja-JP" altLang="en-US" smtClean="0"/>
              <a:t>‹#›</a:t>
            </a:fld>
            <a:endParaRPr kumimoji="1" lang="ja-JP" altLang="en-US"/>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tabLst/>
              <a:defRPr sz="1800"/>
            </a:lvl6pPr>
            <a:lvl7pPr marL="2290763" indent="-344488">
              <a:tabLst/>
              <a:defRPr sz="1800"/>
            </a:lvl7pPr>
            <a:lvl8pPr marL="2290763" indent="-344488">
              <a:tabLst/>
              <a:defRPr sz="1800"/>
            </a:lvl8pPr>
            <a:lvl9pPr marL="2290763" indent="-344488">
              <a:tabLst/>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Date Placeholder 4"/>
          <p:cNvSpPr>
            <a:spLocks noGrp="1"/>
          </p:cNvSpPr>
          <p:nvPr>
            <p:ph type="dt" sz="half" idx="10"/>
          </p:nvPr>
        </p:nvSpPr>
        <p:spPr/>
        <p:txBody>
          <a:bodyPr/>
          <a:lstStyle/>
          <a:p>
            <a:fld id="{077BD2A7-3ECB-9D49-8490-FD5622ECE7CA}" type="datetimeFigureOut">
              <a:rPr kumimoji="1" lang="ja-JP" altLang="en-US" smtClean="0"/>
              <a:t>21/07/31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834B8F-58EA-824C-94E6-D8B0CD68E135}" type="slidenum">
              <a:rPr kumimoji="1" lang="ja-JP" altLang="en-US" smtClean="0"/>
              <a:t>‹#›</a:t>
            </a:fld>
            <a:endParaRPr kumimoji="1" lang="ja-JP" altLang="en-US"/>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Date Placeholder 2"/>
          <p:cNvSpPr>
            <a:spLocks noGrp="1"/>
          </p:cNvSpPr>
          <p:nvPr>
            <p:ph type="dt" sz="half" idx="10"/>
          </p:nvPr>
        </p:nvSpPr>
        <p:spPr/>
        <p:txBody>
          <a:bodyPr/>
          <a:lstStyle/>
          <a:p>
            <a:fld id="{077BD2A7-3ECB-9D49-8490-FD5622ECE7CA}" type="datetimeFigureOut">
              <a:rPr kumimoji="1" lang="ja-JP" altLang="en-US" smtClean="0"/>
              <a:t>21/07/31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7834B8F-58EA-824C-94E6-D8B0CD68E135}" type="slidenum">
              <a:rPr kumimoji="1" lang="ja-JP" altLang="en-US" smtClean="0"/>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7BD2A7-3ECB-9D49-8490-FD5622ECE7CA}" type="datetimeFigureOut">
              <a:rPr kumimoji="1" lang="ja-JP" altLang="en-US" smtClean="0"/>
              <a:t>21/07/31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7834B8F-58EA-824C-94E6-D8B0CD68E135}" type="slidenum">
              <a:rPr kumimoji="1" lang="ja-JP" altLang="en-US" smtClean="0"/>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ja-JP" altLang="en-US" smtClean="0"/>
              <a:t>マスター タイトルの書式設定</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marL="2290763" indent="-344488">
              <a:defRPr sz="2000"/>
            </a:lvl7pPr>
            <a:lvl8pPr marL="2290763" indent="-344488">
              <a:defRPr sz="2000"/>
            </a:lvl8pPr>
            <a:lvl9pPr marL="2290763" indent="-344488">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Text Placeholder 3"/>
          <p:cNvSpPr>
            <a:spLocks noGrp="1"/>
          </p:cNvSpPr>
          <p:nvPr>
            <p:ph type="body" sz="half" idx="2"/>
          </p:nvPr>
        </p:nvSpPr>
        <p:spPr>
          <a:xfrm>
            <a:off x="914398" y="2866030"/>
            <a:ext cx="3563938"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77BD2A7-3ECB-9D49-8490-FD5622ECE7CA}" type="datetimeFigureOut">
              <a:rPr kumimoji="1" lang="ja-JP" altLang="en-US" smtClean="0"/>
              <a:t>21/07/31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834B8F-58EA-824C-94E6-D8B0CD68E135}" type="slidenum">
              <a:rPr kumimoji="1" lang="ja-JP" altLang="en-US" smtClean="0"/>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ja-JP" altLang="en-US" smtClean="0"/>
              <a:t>マスター タイトルの書式設定</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77BD2A7-3ECB-9D49-8490-FD5622ECE7CA}" type="datetimeFigureOut">
              <a:rPr kumimoji="1" lang="ja-JP" altLang="en-US" smtClean="0"/>
              <a:t>21/07/31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834B8F-58EA-824C-94E6-D8B0CD68E135}" type="slidenum">
              <a:rPr kumimoji="1" lang="ja-JP" altLang="en-US" smtClean="0"/>
              <a:t>‹#›</a:t>
            </a:fld>
            <a:endParaRPr kumimoji="1" lang="ja-JP" altLang="en-US"/>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ja-JP" altLang="en-US" smtClean="0"/>
              <a:t>プレースホルダーまでドラッグするかアイコンをクリックして図を追加</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タイトル付き 2 つの図">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ja-JP" altLang="en-US" smtClean="0"/>
              <a:t>プレースホルダーまでドラッグするかアイコンをクリックして図を追加</a:t>
            </a:r>
            <a:endParaRPr/>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ja-JP" altLang="en-US" smtClean="0"/>
              <a:t>プレースホルダーまでドラッグするかアイコンをクリックして図を追加</a:t>
            </a:r>
            <a:endParaRPr/>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ja-JP" altLang="en-US" smtClean="0"/>
              <a:t>マスター タイトルの書式設定</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77BD2A7-3ECB-9D49-8490-FD5622ECE7CA}" type="datetimeFigureOut">
              <a:rPr kumimoji="1" lang="ja-JP" altLang="en-US" smtClean="0"/>
              <a:t>21/07/31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834B8F-58EA-824C-94E6-D8B0CD68E135}" type="slidenum">
              <a:rPr kumimoji="1" lang="ja-JP" altLang="en-US" smtClean="0"/>
              <a: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の上に図">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ja-JP" altLang="en-US" smtClean="0"/>
              <a:t>マスター タイトルの書式設定</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77BD2A7-3ECB-9D49-8490-FD5622ECE7CA}" type="datetimeFigureOut">
              <a:rPr kumimoji="1" lang="ja-JP" altLang="en-US" smtClean="0"/>
              <a:t>21/07/31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834B8F-58EA-824C-94E6-D8B0CD68E135}" type="slidenum">
              <a:rPr kumimoji="1" lang="ja-JP" altLang="en-US" smtClean="0"/>
              <a:t>‹#›</a:t>
            </a:fld>
            <a:endParaRPr kumimoji="1" lang="ja-JP" altLang="en-US"/>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ja-JP" altLang="en-US" smtClean="0"/>
              <a:t>プレースホルダーまでドラッグするかアイコンをクリックして図を追加</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タイトルの上に 2 つの図">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ja-JP" altLang="en-US" smtClean="0"/>
              <a:t>マスター タイトルの書式設定</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ja-JP" altLang="en-US" smtClean="0"/>
              <a:t>プレースホルダーまでドラッグするかアイコンをクリックして図を追加</a:t>
            </a:r>
            <a:endParaRPr/>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ja-JP" altLang="en-US" smtClean="0"/>
              <a:t>プレースホルダーまでドラッグするかアイコンをクリックして図を追加</a:t>
            </a:r>
            <a:endParaRPr/>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77BD2A7-3ECB-9D49-8490-FD5622ECE7CA}" type="datetimeFigureOut">
              <a:rPr kumimoji="1" lang="ja-JP" altLang="en-US" smtClean="0"/>
              <a:t>21/07/31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834B8F-58EA-824C-94E6-D8B0CD68E135}" type="slidenum">
              <a:rPr kumimoji="1" lang="ja-JP" altLang="en-US" smtClean="0"/>
              <a:t>‹#›</a:t>
            </a:fld>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Vertical Text Placeholder 2"/>
          <p:cNvSpPr>
            <a:spLocks noGrp="1"/>
          </p:cNvSpPr>
          <p:nvPr>
            <p:ph type="body" orient="vert" idx="1"/>
          </p:nvPr>
        </p:nvSpPr>
        <p:spPr/>
        <p:txBody>
          <a:bodyPr vert="eaVert"/>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077BD2A7-3ECB-9D49-8490-FD5622ECE7CA}" type="datetimeFigureOut">
              <a:rPr kumimoji="1" lang="ja-JP" altLang="en-US" smtClean="0"/>
              <a:t>21/07/31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834B8F-58EA-824C-94E6-D8B0CD68E135}"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Content Placeholder 2"/>
          <p:cNvSpPr>
            <a:spLocks noGrp="1"/>
          </p:cNvSpPr>
          <p:nvPr>
            <p:ph idx="1"/>
          </p:nvPr>
        </p:nvSpPr>
        <p:spPr/>
        <p:txBody>
          <a:bodyPr/>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077BD2A7-3ECB-9D49-8490-FD5622ECE7CA}" type="datetimeFigureOut">
              <a:rPr kumimoji="1" lang="ja-JP" altLang="en-US" smtClean="0"/>
              <a:t>21/07/31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834B8F-58EA-824C-94E6-D8B0CD68E135}" type="slidenum">
              <a:rPr kumimoji="1" lang="ja-JP" altLang="en-US" smtClean="0"/>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ja-JP" altLang="en-US" smtClean="0"/>
              <a:t>マスター タイトルの書式設定</a:t>
            </a:r>
            <a:endParaRPr/>
          </a:p>
        </p:txBody>
      </p:sp>
      <p:sp>
        <p:nvSpPr>
          <p:cNvPr id="3" name="Vertical Text Placeholder 2"/>
          <p:cNvSpPr>
            <a:spLocks noGrp="1"/>
          </p:cNvSpPr>
          <p:nvPr>
            <p:ph type="body" orient="vert" idx="1"/>
          </p:nvPr>
        </p:nvSpPr>
        <p:spPr>
          <a:xfrm>
            <a:off x="914400" y="450851"/>
            <a:ext cx="5943600" cy="5357812"/>
          </a:xfrm>
        </p:spPr>
        <p:txBody>
          <a:bodyPr vert="eaVert"/>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077BD2A7-3ECB-9D49-8490-FD5622ECE7CA}" type="datetimeFigureOut">
              <a:rPr kumimoji="1" lang="ja-JP" altLang="en-US" smtClean="0"/>
              <a:t>21/07/31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834B8F-58EA-824C-94E6-D8B0CD68E135}"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透かしとタイトル スライド">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ja-JP" altLang="en-US" smtClean="0"/>
              <a:t>マスター テキストの書式設定</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ja-JP" altLang="en-US" smtClean="0"/>
              <a:t>マスター タイトルの書式設定</a:t>
            </a:r>
            <a:endParaRPr dirty="0"/>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dirty="0"/>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077BD2A7-3ECB-9D49-8490-FD5622ECE7CA}" type="datetimeFigureOut">
              <a:rPr kumimoji="1" lang="ja-JP" altLang="en-US" smtClean="0"/>
              <a:t>21/07/31</a:t>
            </a:fld>
            <a:endParaRPr kumimoji="1" lang="ja-JP" altLang="en-US"/>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kumimoji="1" lang="ja-JP" altLang="en-US"/>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E7834B8F-58EA-824C-94E6-D8B0CD68E135}"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ja-JP" altLang="en-US" smtClean="0"/>
              <a:t>マスター タイトルの書式設定</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ts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ja-JP" altLang="en-US" smtClean="0"/>
              <a:t>マスター テキストの書式設定</a:t>
            </a:r>
          </a:p>
        </p:txBody>
      </p:sp>
      <p:sp>
        <p:nvSpPr>
          <p:cNvPr id="4" name="Date Placeholder 3"/>
          <p:cNvSpPr>
            <a:spLocks noGrp="1"/>
          </p:cNvSpPr>
          <p:nvPr>
            <p:ph type="dt" sz="half" idx="10"/>
          </p:nvPr>
        </p:nvSpPr>
        <p:spPr/>
        <p:txBody>
          <a:bodyPr/>
          <a:lstStyle/>
          <a:p>
            <a:fld id="{077BD2A7-3ECB-9D49-8490-FD5622ECE7CA}" type="datetimeFigureOut">
              <a:rPr kumimoji="1" lang="ja-JP" altLang="en-US" smtClean="0"/>
              <a:t>21/07/31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834B8F-58EA-824C-94E6-D8B0CD68E135}"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透かし付きセクション">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ja-JP" altLang="en-US" smtClean="0"/>
              <a:t>マスター テキストの書式設定</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ja-JP" altLang="en-US" smtClean="0"/>
              <a:t>マスター タイトルの書式設定</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77BD2A7-3ECB-9D49-8490-FD5622ECE7CA}" type="datetimeFigureOut">
              <a:rPr kumimoji="1" lang="ja-JP" altLang="en-US" smtClean="0"/>
              <a:t>21/07/31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834B8F-58EA-824C-94E6-D8B0CD68E135}"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図付きセクション">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ja-JP" altLang="en-US" smtClean="0"/>
              <a:t>マスター タイトルの書式設定</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ja-JP" altLang="en-US" smtClean="0"/>
              <a:t>プレースホルダーまでドラッグするかアイコンをクリックして図を追加</a:t>
            </a:r>
            <a:endParaRPr/>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77BD2A7-3ECB-9D49-8490-FD5622ECE7CA}" type="datetimeFigureOut">
              <a:rPr kumimoji="1" lang="ja-JP" altLang="en-US" smtClean="0"/>
              <a:t>21/07/31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834B8F-58EA-824C-94E6-D8B0CD68E13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Date Placeholder 4"/>
          <p:cNvSpPr>
            <a:spLocks noGrp="1"/>
          </p:cNvSpPr>
          <p:nvPr>
            <p:ph type="dt" sz="half" idx="10"/>
          </p:nvPr>
        </p:nvSpPr>
        <p:spPr/>
        <p:txBody>
          <a:bodyPr/>
          <a:lstStyle/>
          <a:p>
            <a:fld id="{077BD2A7-3ECB-9D49-8490-FD5622ECE7CA}" type="datetimeFigureOut">
              <a:rPr kumimoji="1" lang="ja-JP" altLang="en-US" smtClean="0"/>
              <a:t>21/07/31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834B8F-58EA-824C-94E6-D8B0CD68E13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7" name="Date Placeholder 6"/>
          <p:cNvSpPr>
            <a:spLocks noGrp="1"/>
          </p:cNvSpPr>
          <p:nvPr>
            <p:ph type="dt" sz="half" idx="10"/>
          </p:nvPr>
        </p:nvSpPr>
        <p:spPr/>
        <p:txBody>
          <a:bodyPr/>
          <a:lstStyle/>
          <a:p>
            <a:fld id="{077BD2A7-3ECB-9D49-8490-FD5622ECE7CA}" type="datetimeFigureOut">
              <a:rPr kumimoji="1" lang="ja-JP" altLang="en-US" smtClean="0"/>
              <a:t>21/07/31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7834B8F-58EA-824C-94E6-D8B0CD68E135}" type="slidenum">
              <a:rPr kumimoji="1" lang="ja-JP" altLang="en-US" smtClean="0"/>
              <a:t>‹#›</a:t>
            </a:fld>
            <a:endParaRPr kumimoji="1" lang="ja-JP" altLang="en-US"/>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つの上下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Date Placeholder 4"/>
          <p:cNvSpPr>
            <a:spLocks noGrp="1"/>
          </p:cNvSpPr>
          <p:nvPr>
            <p:ph type="dt" sz="half" idx="10"/>
          </p:nvPr>
        </p:nvSpPr>
        <p:spPr/>
        <p:txBody>
          <a:bodyPr/>
          <a:lstStyle/>
          <a:p>
            <a:fld id="{077BD2A7-3ECB-9D49-8490-FD5622ECE7CA}" type="datetimeFigureOut">
              <a:rPr kumimoji="1" lang="ja-JP" altLang="en-US" smtClean="0"/>
              <a:t>21/07/31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834B8F-58EA-824C-94E6-D8B0CD68E135}" type="slidenum">
              <a:rPr kumimoji="1" lang="ja-JP" altLang="en-US" smtClean="0"/>
              <a:t>‹#›</a:t>
            </a:fld>
            <a:endParaRPr kumimoji="1" lang="ja-JP" altLang="en-US"/>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22" Type="http://schemas.openxmlformats.org/officeDocument/2006/relationships/image" Target="../media/image6.png"/><Relationship Id="rId23" Type="http://schemas.openxmlformats.org/officeDocument/2006/relationships/image" Target="../media/image7.png"/><Relationship Id="rId24" Type="http://schemas.openxmlformats.org/officeDocument/2006/relationships/image" Target="../media/image8.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ja-JP" altLang="en-US" smtClean="0"/>
              <a:t>マスター タイトルの書式設定</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077BD2A7-3ECB-9D49-8490-FD5622ECE7CA}" type="datetimeFigureOut">
              <a:rPr kumimoji="1" lang="ja-JP" altLang="en-US" smtClean="0"/>
              <a:t>21/07/31</a:t>
            </a:fld>
            <a:endParaRPr kumimoji="1" lang="ja-JP" altLang="en-US"/>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kumimoji="1" lang="ja-JP" altLang="en-US"/>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E7834B8F-58EA-824C-94E6-D8B0CD68E135}"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ctr" defTabSz="914400" rtl="0" eaLnBrk="1" latinLnBrk="0" hangingPunct="1">
        <a:spcBef>
          <a:spcPct val="0"/>
        </a:spcBef>
        <a:buNone/>
        <a:defRPr kumimoji="1"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kumimoji="1"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kumimoji="1"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kumimoji="1"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kumimoji="1"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kumimoji="1" sz="1800" kern="1200">
          <a:solidFill>
            <a:schemeClr val="tx1"/>
          </a:solidFill>
          <a:latin typeface="+mn-lt"/>
          <a:ea typeface="+mn-ea"/>
          <a:cs typeface="+mn-cs"/>
        </a:defRPr>
      </a:lvl5pPr>
      <a:lvl6pPr marL="2290763" indent="-344488" algn="l" defTabSz="914400" rtl="0" eaLnBrk="1" latinLnBrk="0" hangingPunct="1">
        <a:spcBef>
          <a:spcPct val="20000"/>
        </a:spcBef>
        <a:buSzPct val="90000"/>
        <a:buFontTx/>
        <a:buBlip>
          <a:blip r:embed="rId22"/>
        </a:buBlip>
        <a:defRPr kumimoji="1" lang="en-US" sz="1800" kern="1200" dirty="0" smtClean="0">
          <a:solidFill>
            <a:schemeClr val="tx1"/>
          </a:solidFill>
          <a:latin typeface="+mn-lt"/>
          <a:ea typeface="+mn-ea"/>
          <a:cs typeface="+mn-cs"/>
        </a:defRPr>
      </a:lvl6pPr>
      <a:lvl7pPr marL="2625725" indent="-344488" algn="l" defTabSz="914400" rtl="0" eaLnBrk="1" latinLnBrk="0" hangingPunct="1">
        <a:spcBef>
          <a:spcPct val="20000"/>
        </a:spcBef>
        <a:buSzPct val="90000"/>
        <a:buFontTx/>
        <a:buBlip>
          <a:blip r:embed="rId24"/>
        </a:buBlip>
        <a:defRPr kumimoji="1" lang="en-US" sz="1800" kern="1200" dirty="0" smtClean="0">
          <a:solidFill>
            <a:schemeClr val="tx1"/>
          </a:solidFill>
          <a:latin typeface="+mn-lt"/>
          <a:ea typeface="+mn-ea"/>
          <a:cs typeface="+mn-cs"/>
        </a:defRPr>
      </a:lvl7pPr>
      <a:lvl8pPr marL="2970213" indent="-344488" algn="l" defTabSz="914400" rtl="0" eaLnBrk="1" latinLnBrk="0" hangingPunct="1">
        <a:spcBef>
          <a:spcPct val="20000"/>
        </a:spcBef>
        <a:buSzPct val="90000"/>
        <a:buFontTx/>
        <a:buBlip>
          <a:blip r:embed="rId22"/>
        </a:buBlip>
        <a:defRPr kumimoji="1" lang="en-US" sz="1800" kern="1200" dirty="0" smtClean="0">
          <a:solidFill>
            <a:schemeClr val="tx1"/>
          </a:solidFill>
          <a:latin typeface="+mn-lt"/>
          <a:ea typeface="+mn-ea"/>
          <a:cs typeface="+mn-cs"/>
        </a:defRPr>
      </a:lvl8pPr>
      <a:lvl9pPr marL="3313113" indent="-344488" algn="l" defTabSz="914400" rtl="0" eaLnBrk="1" latinLnBrk="0" hangingPunct="1">
        <a:spcBef>
          <a:spcPct val="20000"/>
        </a:spcBef>
        <a:buSzPct val="90000"/>
        <a:buFontTx/>
        <a:buBlip>
          <a:blip r:embed="rId23"/>
        </a:buBlip>
        <a:defRPr kumimoji="1" lang="en-US" sz="1800" kern="1200" dirty="0">
          <a:solidFill>
            <a:schemeClr val="tx1"/>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2.JPG"/><Relationship Id="rId3" Type="http://schemas.openxmlformats.org/officeDocument/2006/relationships/image" Target="../media/image1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08000" y="1657049"/>
            <a:ext cx="8178800" cy="1778000"/>
          </a:xfrm>
        </p:spPr>
        <p:txBody>
          <a:bodyPr/>
          <a:lstStyle/>
          <a:p>
            <a:r>
              <a:rPr kumimoji="1" lang="ja-JP" altLang="en-US" sz="3600" dirty="0" smtClean="0"/>
              <a:t>　日本型祝賀資本主義のオリンピック</a:t>
            </a:r>
            <a:endParaRPr kumimoji="1" lang="ja-JP" altLang="en-US" sz="3600" dirty="0"/>
          </a:p>
        </p:txBody>
      </p:sp>
      <p:sp>
        <p:nvSpPr>
          <p:cNvPr id="3" name="サブタイトル 2"/>
          <p:cNvSpPr>
            <a:spLocks noGrp="1"/>
          </p:cNvSpPr>
          <p:nvPr>
            <p:ph type="subTitle" idx="1"/>
          </p:nvPr>
        </p:nvSpPr>
        <p:spPr>
          <a:xfrm>
            <a:off x="858762" y="4233333"/>
            <a:ext cx="7828038" cy="1997387"/>
          </a:xfrm>
        </p:spPr>
        <p:txBody>
          <a:bodyPr>
            <a:noAutofit/>
          </a:bodyPr>
          <a:lstStyle/>
          <a:p>
            <a:r>
              <a:rPr kumimoji="1" lang="en-US" altLang="ja-JP" sz="3200" dirty="0" smtClean="0"/>
              <a:t>                                                         </a:t>
            </a:r>
            <a:r>
              <a:rPr kumimoji="1" lang="ja-JP" altLang="en-US" sz="3200" dirty="0" smtClean="0"/>
              <a:t>鵜飼</a:t>
            </a:r>
            <a:r>
              <a:rPr kumimoji="1" lang="en-US" altLang="ja-JP" sz="3200" dirty="0" smtClean="0"/>
              <a:t> </a:t>
            </a:r>
            <a:r>
              <a:rPr kumimoji="1" lang="ja-JP" altLang="en-US" sz="3200" dirty="0" smtClean="0"/>
              <a:t>哲</a:t>
            </a:r>
            <a:endParaRPr kumimoji="1" lang="fr-FR" altLang="ja-JP" sz="3200" dirty="0" smtClean="0"/>
          </a:p>
          <a:p>
            <a:endParaRPr lang="fr-FR" altLang="ja-JP" sz="3200" dirty="0" smtClean="0"/>
          </a:p>
          <a:p>
            <a:r>
              <a:rPr lang="fr-FR" altLang="ja-JP" sz="2800" dirty="0" smtClean="0"/>
              <a:t>310721</a:t>
            </a:r>
            <a:r>
              <a:rPr kumimoji="1" lang="ja-JP" altLang="en-US" sz="2800" dirty="0" smtClean="0"/>
              <a:t>＠ハルマゲドン日本</a:t>
            </a:r>
            <a:r>
              <a:rPr lang="ja-JP" altLang="en-US" sz="2800" dirty="0" smtClean="0"/>
              <a:t>！？</a:t>
            </a:r>
            <a:r>
              <a:rPr kumimoji="1" lang="ja-JP" altLang="en-US" sz="2800" dirty="0" smtClean="0"/>
              <a:t>のオリンピック</a:t>
            </a:r>
            <a:endParaRPr kumimoji="1" lang="ja-JP" altLang="en-US" sz="2800" dirty="0"/>
          </a:p>
        </p:txBody>
      </p:sp>
    </p:spTree>
    <p:extLst>
      <p:ext uri="{BB962C8B-B14F-4D97-AF65-F5344CB8AC3E}">
        <p14:creationId xmlns:p14="http://schemas.microsoft.com/office/powerpoint/2010/main" val="3388923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04761" y="94716"/>
            <a:ext cx="7982857" cy="1200328"/>
          </a:xfrm>
          <a:prstGeom prst="rect">
            <a:avLst/>
          </a:prstGeom>
          <a:noFill/>
        </p:spPr>
        <p:txBody>
          <a:bodyPr wrap="square" rtlCol="0">
            <a:spAutoFit/>
          </a:bodyPr>
          <a:lstStyle/>
          <a:p>
            <a:r>
              <a:rPr lang="ja-JP" altLang="en-US" sz="2400" dirty="0" smtClean="0"/>
              <a:t>１</a:t>
            </a:r>
            <a:r>
              <a:rPr kumimoji="1" lang="ja-JP" altLang="en-US" sz="2400" dirty="0" smtClean="0"/>
              <a:t>）</a:t>
            </a:r>
            <a:r>
              <a:rPr lang="ja-JP" altLang="en-US" sz="2400" dirty="0" smtClean="0"/>
              <a:t>「</a:t>
            </a:r>
            <a:r>
              <a:rPr lang="ja-JP" altLang="en-US" sz="2400" dirty="0"/>
              <a:t>ハルマゲドン」から「パラレルワールド」へ</a:t>
            </a:r>
            <a:endParaRPr lang="en-US" altLang="ja-JP" sz="2400" dirty="0"/>
          </a:p>
          <a:p>
            <a:endParaRPr kumimoji="1" lang="fr-FR" altLang="ja-JP" sz="2400" dirty="0" smtClean="0"/>
          </a:p>
          <a:p>
            <a:endParaRPr kumimoji="1" lang="ja-JP" altLang="en-US" sz="2400" dirty="0"/>
          </a:p>
        </p:txBody>
      </p:sp>
      <p:sp>
        <p:nvSpPr>
          <p:cNvPr id="5" name="テキスト ボックス 4"/>
          <p:cNvSpPr txBox="1"/>
          <p:nvPr/>
        </p:nvSpPr>
        <p:spPr>
          <a:xfrm>
            <a:off x="568476" y="508000"/>
            <a:ext cx="7825620" cy="2585323"/>
          </a:xfrm>
          <a:prstGeom prst="rect">
            <a:avLst/>
          </a:prstGeom>
          <a:noFill/>
        </p:spPr>
        <p:txBody>
          <a:bodyPr wrap="square" rtlCol="0">
            <a:spAutoFit/>
          </a:bodyPr>
          <a:lstStyle/>
          <a:p>
            <a:r>
              <a:rPr kumimoji="1" lang="en-US" altLang="ja-JP" dirty="0" smtClean="0"/>
              <a:t>①</a:t>
            </a:r>
            <a:r>
              <a:rPr kumimoji="1" lang="ja-JP" altLang="en-US" dirty="0" smtClean="0"/>
              <a:t>　言われていることと行われていることのあまりの落差</a:t>
            </a:r>
            <a:endParaRPr kumimoji="1" lang="fr-FR" altLang="ja-JP" dirty="0" smtClean="0"/>
          </a:p>
          <a:p>
            <a:endParaRPr lang="en-US" altLang="ja-JP" dirty="0"/>
          </a:p>
          <a:p>
            <a:r>
              <a:rPr kumimoji="1" lang="ja-JP" altLang="en-US" dirty="0" smtClean="0"/>
              <a:t>７月１９日＠ホテルサンルートプラザ新宿</a:t>
            </a:r>
            <a:endParaRPr kumimoji="1" lang="en-US" altLang="ja-JP" dirty="0" smtClean="0"/>
          </a:p>
          <a:p>
            <a:r>
              <a:rPr lang="ja-JP" altLang="en-US" dirty="0" smtClean="0"/>
              <a:t>「聖火」セレブレーション抗議集会＠練馬の後、宿泊先に着くとオーストリアのバドミントン選手団に遭遇。ホテル前の路上とロビーで歓談。男性はマスクをしていない人が多い。レセプションで「オリンピックの選手ですか」と尋ねると「済みませ</a:t>
            </a:r>
            <a:r>
              <a:rPr lang="en-US" altLang="ja-JP" dirty="0" smtClean="0"/>
              <a:t>〜</a:t>
            </a:r>
            <a:r>
              <a:rPr lang="ja-JP" altLang="en-US" dirty="0" smtClean="0"/>
              <a:t>ん」という返事。ロビーのホワイトボードにボランティアが手書きで連絡事項を書き込み。カフェは</a:t>
            </a:r>
            <a:r>
              <a:rPr lang="fr-FR" altLang="ja-JP" dirty="0" smtClean="0"/>
              <a:t>8</a:t>
            </a:r>
            <a:r>
              <a:rPr lang="ja-JP" altLang="en-US" dirty="0" smtClean="0"/>
              <a:t>月</a:t>
            </a:r>
            <a:r>
              <a:rPr lang="fr-FR" altLang="ja-JP" dirty="0" smtClean="0"/>
              <a:t>9</a:t>
            </a:r>
            <a:r>
              <a:rPr lang="ja-JP" altLang="en-US" dirty="0" smtClean="0"/>
              <a:t>日までオリンピック関係者専用に。「バブル」はどこに？</a:t>
            </a:r>
            <a:endParaRPr kumimoji="1" lang="ja-JP" altLang="en-US" dirty="0"/>
          </a:p>
        </p:txBody>
      </p:sp>
      <p:pic>
        <p:nvPicPr>
          <p:cNvPr id="6" name="図 5" descr="IMG_198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240" y="3225269"/>
            <a:ext cx="4605511" cy="3454134"/>
          </a:xfrm>
          <a:prstGeom prst="rect">
            <a:avLst/>
          </a:prstGeom>
        </p:spPr>
      </p:pic>
      <p:pic>
        <p:nvPicPr>
          <p:cNvPr id="7" name="図 6" descr="IMG_1985.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8952" y="3225269"/>
            <a:ext cx="4705048" cy="3528786"/>
          </a:xfrm>
          <a:prstGeom prst="rect">
            <a:avLst/>
          </a:prstGeom>
        </p:spPr>
      </p:pic>
    </p:spTree>
    <p:extLst>
      <p:ext uri="{BB962C8B-B14F-4D97-AF65-F5344CB8AC3E}">
        <p14:creationId xmlns:p14="http://schemas.microsoft.com/office/powerpoint/2010/main" val="2967909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78135"/>
            <a:ext cx="8914190" cy="400110"/>
          </a:xfrm>
          <a:prstGeom prst="rect">
            <a:avLst/>
          </a:prstGeom>
          <a:noFill/>
        </p:spPr>
        <p:txBody>
          <a:bodyPr wrap="square" rtlCol="0">
            <a:spAutoFit/>
          </a:bodyPr>
          <a:lstStyle/>
          <a:p>
            <a:r>
              <a:rPr kumimoji="1" lang="en-US" altLang="ja-JP" sz="2000" dirty="0" smtClean="0"/>
              <a:t>②</a:t>
            </a:r>
            <a:r>
              <a:rPr lang="ja-JP" altLang="en-US" sz="2000" dirty="0"/>
              <a:t>　＜嘘＞から＜出まかせ＞</a:t>
            </a:r>
            <a:r>
              <a:rPr lang="ja-JP" altLang="en-US" sz="2000" dirty="0" smtClean="0"/>
              <a:t>へ</a:t>
            </a:r>
            <a:r>
              <a:rPr lang="en-US" altLang="ja-JP" sz="2000" dirty="0" smtClean="0"/>
              <a:t> − </a:t>
            </a:r>
            <a:r>
              <a:rPr lang="ja-JP" altLang="en-US" sz="2000" dirty="0" smtClean="0"/>
              <a:t>東京</a:t>
            </a:r>
            <a:r>
              <a:rPr kumimoji="1" lang="ja-JP" altLang="en-US" sz="2000" dirty="0" smtClean="0"/>
              <a:t>オリンピック「安心・安全」物語</a:t>
            </a:r>
            <a:r>
              <a:rPr kumimoji="1" lang="en-US" altLang="ja-JP" sz="2000" dirty="0" smtClean="0"/>
              <a:t> </a:t>
            </a:r>
            <a:r>
              <a:rPr kumimoji="1" lang="ja-JP" altLang="en-US" sz="2000" dirty="0" smtClean="0"/>
              <a:t>　　　　</a:t>
            </a:r>
            <a:endParaRPr kumimoji="1" lang="ja-JP" altLang="en-US" sz="2000" dirty="0"/>
          </a:p>
        </p:txBody>
      </p:sp>
      <p:sp>
        <p:nvSpPr>
          <p:cNvPr id="4" name="テキスト ボックス 3"/>
          <p:cNvSpPr txBox="1"/>
          <p:nvPr/>
        </p:nvSpPr>
        <p:spPr>
          <a:xfrm>
            <a:off x="495905" y="568477"/>
            <a:ext cx="8119142" cy="6555641"/>
          </a:xfrm>
          <a:prstGeom prst="rect">
            <a:avLst/>
          </a:prstGeom>
          <a:noFill/>
        </p:spPr>
        <p:txBody>
          <a:bodyPr wrap="square" rtlCol="0">
            <a:spAutoFit/>
          </a:bodyPr>
          <a:lstStyle/>
          <a:p>
            <a:r>
              <a:rPr kumimoji="1" lang="fr-FR" altLang="ja-JP" sz="2000" dirty="0" smtClean="0"/>
              <a:t>A </a:t>
            </a:r>
            <a:r>
              <a:rPr kumimoji="1" lang="ja-JP" altLang="en-US" sz="2000" dirty="0" smtClean="0"/>
              <a:t>放射能</a:t>
            </a:r>
            <a:endParaRPr kumimoji="1" lang="fr-FR" altLang="ja-JP" sz="2000" dirty="0" smtClean="0"/>
          </a:p>
          <a:p>
            <a:r>
              <a:rPr lang="ja-JP" altLang="ja-JP" sz="2000" dirty="0" smtClean="0"/>
              <a:t>「</a:t>
            </a:r>
            <a:r>
              <a:rPr lang="ja-JP" altLang="ja-JP" sz="2000" dirty="0"/>
              <a:t>フクシマについて、お案じの向きには、私から保証をいたします。状況は、統御されています。東京には、いかなる悪影響にしろ、これまで及ぼしたことはなく、今後とも、及ぼすことはありません。」</a:t>
            </a:r>
            <a:r>
              <a:rPr lang="ja-JP" altLang="ja-JP" sz="2000" dirty="0" smtClean="0"/>
              <a:t>（安倍</a:t>
            </a:r>
            <a:r>
              <a:rPr lang="ja-JP" altLang="ja-JP" sz="2000" dirty="0"/>
              <a:t>晋三前首相の招致演説</a:t>
            </a:r>
            <a:r>
              <a:rPr lang="ja-JP" altLang="ja-JP" sz="2000" dirty="0" smtClean="0"/>
              <a:t>、</a:t>
            </a:r>
            <a:r>
              <a:rPr lang="fr-FR" altLang="ja-JP" sz="2000" dirty="0" smtClean="0"/>
              <a:t>IOC</a:t>
            </a:r>
            <a:r>
              <a:rPr lang="ja-JP" altLang="ja-JP" sz="2000" dirty="0" smtClean="0"/>
              <a:t>総会</a:t>
            </a:r>
            <a:r>
              <a:rPr lang="ja-JP" altLang="ja-JP" sz="2000" dirty="0"/>
              <a:t>＠ブエノスアイレス、</a:t>
            </a:r>
            <a:r>
              <a:rPr lang="fr-FR" altLang="ja-JP" sz="2000" dirty="0"/>
              <a:t>2013</a:t>
            </a:r>
            <a:r>
              <a:rPr lang="ja-JP" altLang="ja-JP" sz="2000" dirty="0"/>
              <a:t>年</a:t>
            </a:r>
            <a:r>
              <a:rPr lang="fr-FR" altLang="ja-JP" sz="2000" dirty="0"/>
              <a:t>9</a:t>
            </a:r>
            <a:r>
              <a:rPr lang="ja-JP" altLang="ja-JP" sz="2000" dirty="0"/>
              <a:t>月</a:t>
            </a:r>
            <a:r>
              <a:rPr lang="fr-FR" altLang="ja-JP" sz="2000" dirty="0"/>
              <a:t>8</a:t>
            </a:r>
            <a:r>
              <a:rPr lang="ja-JP" altLang="ja-JP" sz="2000" dirty="0"/>
              <a:t>日</a:t>
            </a:r>
            <a:r>
              <a:rPr lang="ja-JP" altLang="ja-JP" sz="2000" dirty="0" smtClean="0"/>
              <a:t>）</a:t>
            </a:r>
            <a:endParaRPr lang="fr-FR" altLang="ja-JP" sz="2000" dirty="0" smtClean="0"/>
          </a:p>
          <a:p>
            <a:r>
              <a:rPr lang="ja-JP" altLang="en-US" sz="2000" dirty="0" smtClean="0"/>
              <a:t>ハ</a:t>
            </a:r>
            <a:r>
              <a:rPr lang="ja-JP" altLang="en-US" sz="2000" dirty="0" smtClean="0"/>
              <a:t>ル</a:t>
            </a:r>
            <a:r>
              <a:rPr lang="ja-JP" altLang="en-US" sz="2000" dirty="0" smtClean="0"/>
              <a:t>マゲドン</a:t>
            </a:r>
            <a:r>
              <a:rPr lang="ja-JP" altLang="en-US" sz="2000" dirty="0" smtClean="0"/>
              <a:t>（原発事故）からパラレルワールド（「復興五輪」）へ</a:t>
            </a:r>
            <a:endParaRPr lang="ja-JP" altLang="ja-JP" sz="2000" dirty="0"/>
          </a:p>
          <a:p>
            <a:r>
              <a:rPr kumimoji="1" lang="ja-JP" altLang="en-US" sz="2000" dirty="0" smtClean="0"/>
              <a:t>「よその国の話のよう」という被災地の人の言葉を何回聞いたことか</a:t>
            </a:r>
            <a:endParaRPr kumimoji="1" lang="fr-FR" altLang="ja-JP" sz="2000" dirty="0" smtClean="0"/>
          </a:p>
          <a:p>
            <a:r>
              <a:rPr lang="fr-FR" altLang="ja-JP" sz="2000" dirty="0" smtClean="0"/>
              <a:t>B </a:t>
            </a:r>
            <a:r>
              <a:rPr lang="ja-JP" altLang="en-US" sz="2000" dirty="0" smtClean="0"/>
              <a:t>酷暑</a:t>
            </a:r>
            <a:endParaRPr lang="fr-FR" altLang="ja-JP" sz="2000" dirty="0" smtClean="0"/>
          </a:p>
          <a:p>
            <a:r>
              <a:rPr lang="ja-JP" altLang="en-US" sz="2000" dirty="0"/>
              <a:t>夏開催は</a:t>
            </a:r>
            <a:r>
              <a:rPr lang="fr-FR" altLang="ja-JP" sz="2000" dirty="0"/>
              <a:t>IOC</a:t>
            </a:r>
            <a:r>
              <a:rPr lang="ja-JP" altLang="en-US" sz="2000" dirty="0" smtClean="0"/>
              <a:t>の</a:t>
            </a:r>
            <a:r>
              <a:rPr lang="ja-JP" altLang="en-US" sz="2000" dirty="0" smtClean="0"/>
              <a:t>死活的</a:t>
            </a:r>
            <a:r>
              <a:rPr lang="ja-JP" altLang="en-US" sz="2000" dirty="0" smtClean="0"/>
              <a:t>な</a:t>
            </a:r>
            <a:r>
              <a:rPr lang="ja-JP" altLang="en-US" sz="2000" dirty="0"/>
              <a:t>資金源</a:t>
            </a:r>
            <a:r>
              <a:rPr lang="ja-JP" altLang="en-US" sz="2000" dirty="0" smtClean="0"/>
              <a:t>米国</a:t>
            </a:r>
            <a:r>
              <a:rPr lang="fr-FR" altLang="ja-JP" sz="2000" dirty="0" smtClean="0"/>
              <a:t>NBC</a:t>
            </a:r>
            <a:r>
              <a:rPr lang="ja-JP" altLang="en-US" sz="2000" dirty="0" smtClean="0"/>
              <a:t>ネットワーク</a:t>
            </a:r>
            <a:r>
              <a:rPr lang="ja-JP" altLang="en-US" sz="2000" dirty="0" smtClean="0"/>
              <a:t>の</a:t>
            </a:r>
            <a:r>
              <a:rPr lang="ja-JP" altLang="en-US" sz="2000" dirty="0"/>
              <a:t>意向。</a:t>
            </a:r>
            <a:r>
              <a:rPr lang="ja-JP" altLang="ja-JP" sz="2000" dirty="0" smtClean="0"/>
              <a:t>東京都</a:t>
            </a:r>
            <a:r>
              <a:rPr lang="ja-JP" altLang="ja-JP" sz="2000" dirty="0"/>
              <a:t>の招致ファイルには「７月の東京はスポーツに最適」と記されていた</a:t>
            </a:r>
            <a:r>
              <a:rPr lang="ja-JP" altLang="ja-JP" sz="2000" dirty="0" smtClean="0"/>
              <a:t>。</a:t>
            </a:r>
            <a:endParaRPr lang="ja-JP" altLang="ja-JP" sz="2000" dirty="0"/>
          </a:p>
          <a:p>
            <a:r>
              <a:rPr lang="ja-JP" altLang="ja-JP" sz="2000" dirty="0" smtClean="0"/>
              <a:t>「</a:t>
            </a:r>
            <a:r>
              <a:rPr lang="ja-JP" altLang="ja-JP" sz="2000" dirty="0"/>
              <a:t>組織委員会と東京都が講じたのは、道路に遮熱性舗装を施したり、各所に</a:t>
            </a:r>
            <a:r>
              <a:rPr lang="ja-JP" altLang="ja-JP" sz="2000" dirty="0" smtClean="0"/>
              <a:t>ミストシャワー</a:t>
            </a:r>
            <a:r>
              <a:rPr lang="ja-JP" altLang="ja-JP" sz="2000" dirty="0"/>
              <a:t>を設置する計画である。専門家の間からも効果について疑問が</a:t>
            </a:r>
            <a:r>
              <a:rPr lang="ja-JP" altLang="ja-JP" sz="2000" dirty="0" smtClean="0"/>
              <a:t>投げかけられ</a:t>
            </a:r>
            <a:r>
              <a:rPr lang="ja-JP" altLang="ja-JP" sz="2000" dirty="0"/>
              <a:t>、その程度では酷暑への有効な対策にならないことは、だれの目にもなかば</a:t>
            </a:r>
            <a:r>
              <a:rPr lang="ja-JP" altLang="ja-JP" sz="2000" dirty="0" smtClean="0"/>
              <a:t>明らかだった</a:t>
            </a:r>
            <a:r>
              <a:rPr lang="ja-JP" altLang="ja-JP" sz="2000" dirty="0"/>
              <a:t>。それにもかかわらず各関係者が生真面目に取り組んでいた姿は、</a:t>
            </a:r>
            <a:r>
              <a:rPr lang="ja-JP" altLang="ja-JP" sz="2000" dirty="0" smtClean="0"/>
              <a:t>当事者には</a:t>
            </a:r>
            <a:r>
              <a:rPr lang="ja-JP" altLang="ja-JP" sz="2000" dirty="0"/>
              <a:t>失礼ながら、どこか滑稽に映らざるを得ない。」（阿部</a:t>
            </a:r>
            <a:r>
              <a:rPr lang="ja-JP" altLang="ja-JP" sz="2000" dirty="0" smtClean="0"/>
              <a:t>潔</a:t>
            </a:r>
            <a:r>
              <a:rPr lang="ja-JP" altLang="ja-JP" sz="2000" dirty="0"/>
              <a:t>『危機と祝祭の</a:t>
            </a:r>
            <a:r>
              <a:rPr lang="fr-FR" altLang="ja-JP" sz="2000" dirty="0"/>
              <a:t>2020 JAPAN</a:t>
            </a:r>
            <a:r>
              <a:rPr lang="ja-JP" altLang="ja-JP" sz="2000" dirty="0"/>
              <a:t>　–　</a:t>
            </a:r>
            <a:r>
              <a:rPr lang="ja-JP" altLang="ja-JP" sz="2000" dirty="0" smtClean="0"/>
              <a:t>東京</a:t>
            </a:r>
            <a:r>
              <a:rPr lang="ja-JP" altLang="ja-JP" sz="2000" dirty="0"/>
              <a:t>オリンピックの社会学』、</a:t>
            </a:r>
            <a:r>
              <a:rPr lang="fr-FR" altLang="ja-JP" sz="2000" dirty="0"/>
              <a:t>2020</a:t>
            </a:r>
            <a:r>
              <a:rPr lang="ja-JP" altLang="ja-JP" sz="2000" dirty="0"/>
              <a:t> </a:t>
            </a:r>
            <a:r>
              <a:rPr lang="ja-JP" altLang="en-US" sz="2000" dirty="0" smtClean="0"/>
              <a:t>年</a:t>
            </a:r>
            <a:r>
              <a:rPr lang="ja-JP" altLang="ja-JP" sz="2000" dirty="0"/>
              <a:t>　　</a:t>
            </a:r>
            <a:endParaRPr lang="fr-FR" altLang="ja-JP" sz="2000" dirty="0" smtClean="0"/>
          </a:p>
          <a:p>
            <a:r>
              <a:rPr lang="ja-JP" altLang="ja-JP" sz="2000" dirty="0" smtClean="0"/>
              <a:t>観</a:t>
            </a:r>
            <a:r>
              <a:rPr lang="ja-JP" altLang="ja-JP" sz="2000" dirty="0"/>
              <a:t>客席に冷房設備がない新国立競技場では朝顔を飾って「日本的涼感」を</a:t>
            </a:r>
            <a:r>
              <a:rPr lang="ja-JP" altLang="ja-JP" sz="2000" dirty="0" smtClean="0"/>
              <a:t>醸し出す案</a:t>
            </a:r>
            <a:r>
              <a:rPr lang="ja-JP" altLang="ja-JP" sz="2000" dirty="0"/>
              <a:t>も。</a:t>
            </a:r>
          </a:p>
          <a:p>
            <a:endParaRPr kumimoji="1" lang="ja-JP" altLang="en-US" sz="2000" dirty="0"/>
          </a:p>
        </p:txBody>
      </p:sp>
    </p:spTree>
    <p:extLst>
      <p:ext uri="{BB962C8B-B14F-4D97-AF65-F5344CB8AC3E}">
        <p14:creationId xmlns:p14="http://schemas.microsoft.com/office/powerpoint/2010/main" val="3134958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6863417"/>
          </a:xfrm>
          <a:prstGeom prst="rect">
            <a:avLst/>
          </a:prstGeom>
        </p:spPr>
        <p:txBody>
          <a:bodyPr wrap="square">
            <a:spAutoFit/>
          </a:bodyPr>
          <a:lstStyle/>
          <a:p>
            <a:pPr lvl="0"/>
            <a:r>
              <a:rPr lang="fr-FR" altLang="ja-JP" sz="2000" dirty="0" smtClean="0"/>
              <a:t>C </a:t>
            </a:r>
            <a:r>
              <a:rPr lang="ja-JP" altLang="ja-JP" sz="2000" dirty="0" smtClean="0"/>
              <a:t>治安</a:t>
            </a:r>
            <a:r>
              <a:rPr lang="ja-JP" altLang="ja-JP" sz="2000" dirty="0"/>
              <a:t>管理</a:t>
            </a:r>
          </a:p>
          <a:p>
            <a:r>
              <a:rPr lang="fr-FR" altLang="ja-JP" sz="2000" dirty="0" smtClean="0"/>
              <a:t> a.</a:t>
            </a:r>
            <a:r>
              <a:rPr lang="ja-JP" altLang="ja-JP" sz="2000" dirty="0" smtClean="0"/>
              <a:t>「</a:t>
            </a:r>
            <a:r>
              <a:rPr lang="ja-JP" altLang="ja-JP" sz="2000" dirty="0"/>
              <a:t>国内法を整備し、（国際組織犯罪防止）条約を締結できなければ東京五輪・</a:t>
            </a:r>
            <a:r>
              <a:rPr lang="ja-JP" altLang="ja-JP" sz="2000" dirty="0" smtClean="0"/>
              <a:t>パラリンピック</a:t>
            </a:r>
            <a:r>
              <a:rPr lang="ja-JP" altLang="ja-JP" sz="2000" dirty="0"/>
              <a:t>を開けないと言っても過言ではない。」（安倍前首相の答弁、</a:t>
            </a:r>
            <a:r>
              <a:rPr lang="fr-FR" altLang="ja-JP" sz="2000" dirty="0"/>
              <a:t>2017</a:t>
            </a:r>
            <a:r>
              <a:rPr lang="ja-JP" altLang="ja-JP" sz="2000" dirty="0"/>
              <a:t>年</a:t>
            </a:r>
            <a:r>
              <a:rPr lang="fr-FR" altLang="ja-JP" sz="2000" dirty="0" smtClean="0"/>
              <a:t>1</a:t>
            </a:r>
            <a:r>
              <a:rPr lang="ja-JP" altLang="ja-JP" sz="2000" dirty="0" smtClean="0"/>
              <a:t>月</a:t>
            </a:r>
            <a:r>
              <a:rPr lang="fr-FR" altLang="ja-JP" sz="2000" dirty="0"/>
              <a:t>23</a:t>
            </a:r>
            <a:r>
              <a:rPr lang="ja-JP" altLang="ja-JP" sz="2000" dirty="0"/>
              <a:t>日）</a:t>
            </a:r>
          </a:p>
          <a:p>
            <a:r>
              <a:rPr lang="ja-JP" altLang="ja-JP" sz="2000" dirty="0" smtClean="0"/>
              <a:t>謀議</a:t>
            </a:r>
            <a:r>
              <a:rPr lang="ja-JP" altLang="ja-JP" sz="2000" dirty="0"/>
              <a:t>の時点で犯罪が成立する「テロ等準備罪</a:t>
            </a:r>
            <a:r>
              <a:rPr lang="ja-JP" altLang="ja-JP" sz="2000" dirty="0" smtClean="0"/>
              <a:t>」</a:t>
            </a:r>
            <a:r>
              <a:rPr lang="ja-JP" altLang="en-US" sz="2000" dirty="0" smtClean="0"/>
              <a:t>（共謀罪）</a:t>
            </a:r>
            <a:r>
              <a:rPr lang="ja-JP" altLang="ja-JP" sz="2000" dirty="0" smtClean="0"/>
              <a:t>は</a:t>
            </a:r>
            <a:r>
              <a:rPr lang="ja-JP" altLang="ja-JP" sz="2000" dirty="0"/>
              <a:t>「</a:t>
            </a:r>
            <a:r>
              <a:rPr lang="ja-JP" altLang="ja-JP" sz="2000" dirty="0" smtClean="0"/>
              <a:t>安心</a:t>
            </a:r>
            <a:r>
              <a:rPr lang="ja-JP" altLang="en-US" sz="2000" dirty="0" smtClean="0"/>
              <a:t>・</a:t>
            </a:r>
            <a:r>
              <a:rPr lang="ja-JP" altLang="ja-JP" sz="2000" dirty="0" smtClean="0"/>
              <a:t>安全</a:t>
            </a:r>
            <a:r>
              <a:rPr lang="ja-JP" altLang="ja-JP" sz="2000" dirty="0"/>
              <a:t>」な東京五輪</a:t>
            </a:r>
            <a:r>
              <a:rPr lang="ja-JP" altLang="ja-JP" sz="2000" dirty="0" smtClean="0"/>
              <a:t>を</a:t>
            </a:r>
            <a:r>
              <a:rPr lang="ja-JP" altLang="en-US" sz="2000" dirty="0" smtClean="0"/>
              <a:t>口実</a:t>
            </a:r>
            <a:r>
              <a:rPr lang="ja-JP" altLang="ja-JP" sz="2000" dirty="0" smtClean="0"/>
              <a:t>に</a:t>
            </a:r>
            <a:r>
              <a:rPr lang="ja-JP" altLang="ja-JP" sz="2000" dirty="0"/>
              <a:t>導入</a:t>
            </a:r>
            <a:r>
              <a:rPr lang="ja-JP" altLang="ja-JP" sz="2000" dirty="0" smtClean="0"/>
              <a:t>され</a:t>
            </a:r>
            <a:r>
              <a:rPr lang="ja-JP" altLang="en-US" sz="2000" dirty="0" smtClean="0"/>
              <a:t>た。</a:t>
            </a:r>
            <a:r>
              <a:rPr lang="ja-JP" altLang="ja-JP" sz="2000" dirty="0" smtClean="0"/>
              <a:t>国内</a:t>
            </a:r>
            <a:r>
              <a:rPr lang="ja-JP" altLang="en-US" sz="2000" dirty="0" smtClean="0"/>
              <a:t>の市民運動</a:t>
            </a:r>
            <a:r>
              <a:rPr lang="ja-JP" altLang="ja-JP" sz="2000" dirty="0" smtClean="0"/>
              <a:t>弾圧</a:t>
            </a:r>
            <a:r>
              <a:rPr lang="ja-JP" altLang="ja-JP" sz="2000" dirty="0"/>
              <a:t>にも適用可能</a:t>
            </a:r>
            <a:r>
              <a:rPr lang="ja-JP" altLang="ja-JP" sz="2000" dirty="0" smtClean="0"/>
              <a:t>。</a:t>
            </a:r>
            <a:r>
              <a:rPr lang="ja-JP" altLang="ja-JP" sz="2000" dirty="0"/>
              <a:t>　　　</a:t>
            </a:r>
          </a:p>
          <a:p>
            <a:r>
              <a:rPr lang="fr-FR" altLang="ja-JP" sz="2000" dirty="0" smtClean="0"/>
              <a:t>  b.</a:t>
            </a:r>
            <a:r>
              <a:rPr lang="ja-JP" altLang="ja-JP" sz="2000" dirty="0" smtClean="0"/>
              <a:t>「</a:t>
            </a:r>
            <a:r>
              <a:rPr lang="ja-JP" altLang="ja-JP" sz="2000" dirty="0"/>
              <a:t>不法就労等外国人対策の推進」（警察庁・法務省・厚労省の合同文書、</a:t>
            </a:r>
            <a:r>
              <a:rPr lang="fr-FR" altLang="ja-JP" sz="2000" dirty="0"/>
              <a:t>2018</a:t>
            </a:r>
            <a:r>
              <a:rPr lang="ja-JP" altLang="ja-JP" sz="2000" dirty="0" smtClean="0"/>
              <a:t>年</a:t>
            </a:r>
            <a:r>
              <a:rPr lang="fr-FR" altLang="ja-JP" sz="2000" dirty="0" smtClean="0"/>
              <a:t>4</a:t>
            </a:r>
            <a:r>
              <a:rPr lang="ja-JP" altLang="ja-JP" sz="2000" dirty="0"/>
              <a:t>月</a:t>
            </a:r>
            <a:r>
              <a:rPr lang="ja-JP" altLang="ja-JP" sz="2000" dirty="0" smtClean="0"/>
              <a:t>）</a:t>
            </a:r>
            <a:endParaRPr lang="fr-FR" altLang="ja-JP" sz="2000" dirty="0" smtClean="0"/>
          </a:p>
          <a:p>
            <a:r>
              <a:rPr lang="ja-JP" altLang="en-US" sz="2000" dirty="0" smtClean="0"/>
              <a:t>五輪</a:t>
            </a:r>
            <a:r>
              <a:rPr lang="ja-JP" altLang="en-US" sz="2000" dirty="0" smtClean="0"/>
              <a:t>のための</a:t>
            </a:r>
            <a:r>
              <a:rPr lang="ja-JP" altLang="ja-JP" sz="2000" dirty="0" smtClean="0"/>
              <a:t>「</a:t>
            </a:r>
            <a:r>
              <a:rPr lang="ja-JP" altLang="ja-JP" sz="2000" dirty="0"/>
              <a:t>世界一安全な国」日本の「創造</a:t>
            </a:r>
            <a:r>
              <a:rPr lang="ja-JP" altLang="ja-JP" sz="2000" dirty="0" smtClean="0"/>
              <a:t>」</a:t>
            </a:r>
            <a:r>
              <a:rPr lang="ja-JP" altLang="en-US" sz="2000" dirty="0" smtClean="0"/>
              <a:t>が目的</a:t>
            </a:r>
            <a:r>
              <a:rPr lang="ja-JP" altLang="ja-JP" sz="2000" dirty="0" smtClean="0"/>
              <a:t>。</a:t>
            </a:r>
            <a:r>
              <a:rPr lang="ja-JP" altLang="ja-JP" sz="2000" dirty="0" smtClean="0"/>
              <a:t>これ以後</a:t>
            </a:r>
            <a:r>
              <a:rPr lang="ja-JP" altLang="en-US" sz="2000" dirty="0" smtClean="0"/>
              <a:t>難民</a:t>
            </a:r>
            <a:r>
              <a:rPr lang="ja-JP" altLang="en-US" sz="2000" dirty="0" smtClean="0"/>
              <a:t>申請</a:t>
            </a:r>
            <a:r>
              <a:rPr lang="ja-JP" altLang="en-US" sz="2000" dirty="0" smtClean="0"/>
              <a:t>中</a:t>
            </a:r>
            <a:r>
              <a:rPr lang="ja-JP" altLang="en-US" sz="2000" dirty="0" smtClean="0"/>
              <a:t>の</a:t>
            </a:r>
            <a:r>
              <a:rPr lang="ja-JP" altLang="en-US" sz="2000" dirty="0" smtClean="0"/>
              <a:t>、あるいは非正規滞在とされた</a:t>
            </a:r>
            <a:r>
              <a:rPr lang="ja-JP" altLang="ja-JP" sz="2000" dirty="0" smtClean="0"/>
              <a:t>外国人</a:t>
            </a:r>
            <a:r>
              <a:rPr lang="ja-JP" altLang="ja-JP" sz="2000" dirty="0"/>
              <a:t>が入管施設に長期収容</a:t>
            </a:r>
            <a:r>
              <a:rPr lang="ja-JP" altLang="ja-JP" sz="2000" dirty="0" smtClean="0"/>
              <a:t>され虐待</a:t>
            </a:r>
            <a:r>
              <a:rPr lang="ja-JP" altLang="en-US" sz="2000" dirty="0" smtClean="0"/>
              <a:t>、</a:t>
            </a:r>
            <a:r>
              <a:rPr lang="ja-JP" altLang="ja-JP" sz="2000" dirty="0" smtClean="0"/>
              <a:t>ハンスト</a:t>
            </a:r>
            <a:r>
              <a:rPr lang="ja-JP" altLang="en-US" sz="2000" dirty="0" smtClean="0"/>
              <a:t>等</a:t>
            </a:r>
            <a:r>
              <a:rPr lang="ja-JP" altLang="ja-JP" sz="2000" dirty="0" smtClean="0"/>
              <a:t>の末死亡</a:t>
            </a:r>
            <a:r>
              <a:rPr lang="ja-JP" altLang="ja-JP" sz="2000" dirty="0" smtClean="0"/>
              <a:t>したり</a:t>
            </a:r>
            <a:r>
              <a:rPr lang="ja-JP" altLang="ja-JP" sz="2000" dirty="0"/>
              <a:t>自殺未遂を図る事件が頻発</a:t>
            </a:r>
            <a:r>
              <a:rPr lang="ja-JP" altLang="ja-JP" sz="2000" dirty="0" smtClean="0"/>
              <a:t>。</a:t>
            </a:r>
            <a:r>
              <a:rPr lang="en-US" altLang="ja-JP" sz="2000" dirty="0" smtClean="0"/>
              <a:t>→</a:t>
            </a:r>
            <a:r>
              <a:rPr lang="ja-JP" altLang="en-US" sz="2000" dirty="0" smtClean="0"/>
              <a:t>　</a:t>
            </a:r>
            <a:r>
              <a:rPr lang="ja-JP" altLang="ja-JP" sz="2000" dirty="0" smtClean="0"/>
              <a:t>スリランカ人</a:t>
            </a:r>
            <a:r>
              <a:rPr lang="ja-JP" altLang="ja-JP" sz="2000" dirty="0"/>
              <a:t>女性ウィシュマ・サンダマリ</a:t>
            </a:r>
            <a:r>
              <a:rPr lang="ja-JP" altLang="ja-JP" sz="2000" dirty="0" smtClean="0"/>
              <a:t>さんの</a:t>
            </a:r>
            <a:r>
              <a:rPr lang="ja-JP" altLang="ja-JP" sz="2000" dirty="0"/>
              <a:t>名古屋出入国在留管理局収容中の死（</a:t>
            </a:r>
            <a:r>
              <a:rPr lang="fr-FR" altLang="ja-JP" sz="2000" dirty="0"/>
              <a:t>2021</a:t>
            </a:r>
            <a:r>
              <a:rPr lang="ja-JP" altLang="ja-JP" sz="2000" dirty="0"/>
              <a:t>年</a:t>
            </a:r>
            <a:r>
              <a:rPr lang="fr-FR" altLang="ja-JP" sz="2000" dirty="0"/>
              <a:t>3</a:t>
            </a:r>
            <a:r>
              <a:rPr lang="ja-JP" altLang="ja-JP" sz="2000" dirty="0"/>
              <a:t>月</a:t>
            </a:r>
            <a:r>
              <a:rPr lang="ja-JP" altLang="ja-JP" sz="2000" dirty="0" smtClean="0"/>
              <a:t>）</a:t>
            </a:r>
            <a:endParaRPr lang="fr-FR" altLang="ja-JP" sz="2000" dirty="0" smtClean="0"/>
          </a:p>
          <a:p>
            <a:r>
              <a:rPr lang="ja-JP" altLang="ja-JP" sz="2000" dirty="0" smtClean="0"/>
              <a:t>「</a:t>
            </a:r>
            <a:r>
              <a:rPr lang="ja-JP" altLang="ja-JP" sz="2000" dirty="0"/>
              <a:t>おもてなし」の対象とされる五輪</a:t>
            </a:r>
            <a:r>
              <a:rPr lang="ja-JP" altLang="ja-JP" sz="2000" dirty="0" smtClean="0"/>
              <a:t>関係者</a:t>
            </a:r>
            <a:r>
              <a:rPr lang="ja-JP" altLang="ja-JP" sz="2000" dirty="0"/>
              <a:t>　⇔　管理・抑圧の対象と</a:t>
            </a:r>
            <a:r>
              <a:rPr lang="ja-JP" altLang="ja-JP" sz="2000" dirty="0" smtClean="0"/>
              <a:t>される</a:t>
            </a:r>
            <a:r>
              <a:rPr lang="ja-JP" altLang="ja-JP" sz="2000" dirty="0"/>
              <a:t>在日外国人　</a:t>
            </a:r>
            <a:endParaRPr lang="fr-FR" altLang="ja-JP" sz="2000" dirty="0" smtClean="0"/>
          </a:p>
          <a:p>
            <a:r>
              <a:rPr lang="ja-JP" altLang="en-US" sz="2000" dirty="0" smtClean="0"/>
              <a:t>過去３回の五輪（東京・札幌・長野）は日本の外国人政策をより強権化した面すらある。民間交流や「多様性」のスペクタクルに何の意味があるのか？</a:t>
            </a:r>
            <a:endParaRPr lang="fr-FR" altLang="ja-JP" sz="2000" dirty="0" smtClean="0"/>
          </a:p>
          <a:p>
            <a:endParaRPr lang="fr-FR" altLang="ja-JP" sz="2000" dirty="0"/>
          </a:p>
          <a:p>
            <a:r>
              <a:rPr lang="fr-FR" altLang="ja-JP" sz="2000" dirty="0" smtClean="0"/>
              <a:t>D </a:t>
            </a:r>
            <a:r>
              <a:rPr lang="ja-JP" altLang="en-US" sz="2000" dirty="0" smtClean="0"/>
              <a:t>コロナ</a:t>
            </a:r>
            <a:endParaRPr lang="fr-FR" altLang="ja-JP" sz="2000" dirty="0" smtClean="0"/>
          </a:p>
          <a:p>
            <a:r>
              <a:rPr lang="ja-JP" altLang="en-US" sz="2000" dirty="0" smtClean="0"/>
              <a:t>開催強行のための措置が</a:t>
            </a:r>
            <a:r>
              <a:rPr lang="ja-JP" altLang="en-US" sz="2000" dirty="0" smtClean="0"/>
              <a:t>次々</a:t>
            </a:r>
            <a:r>
              <a:rPr lang="ja-JP" altLang="en-US" sz="2000" dirty="0" smtClean="0"/>
              <a:t>増殖</a:t>
            </a:r>
            <a:r>
              <a:rPr lang="ja-JP" altLang="en-US" sz="2000" dirty="0" smtClean="0"/>
              <a:t>。</a:t>
            </a:r>
            <a:r>
              <a:rPr lang="ja-JP" altLang="en-US" sz="2000" dirty="0" smtClean="0"/>
              <a:t>経費を都と国はどう分担するのか、都知事と五輪相の公然の押しつけ合い。組織委員会は予算的裏づけが不確かなまま、</a:t>
            </a:r>
            <a:r>
              <a:rPr lang="fr-FR" altLang="ja-JP" sz="2000" dirty="0" smtClean="0"/>
              <a:t>IOC</a:t>
            </a:r>
            <a:r>
              <a:rPr lang="ja-JP" altLang="en-US" sz="2000" dirty="0" smtClean="0"/>
              <a:t>、管官邸の圧力を受け、やれないこと、初めからやるつもりのないことを、やると言い続けてきたので</a:t>
            </a:r>
            <a:r>
              <a:rPr lang="ja-JP" altLang="en-US" sz="2000" dirty="0" smtClean="0"/>
              <a:t>は</a:t>
            </a:r>
            <a:r>
              <a:rPr lang="ja-JP" altLang="en-US" sz="2000" dirty="0" smtClean="0"/>
              <a:t>ないか</a:t>
            </a:r>
            <a:r>
              <a:rPr lang="ja-JP" altLang="en-US" sz="2000" dirty="0" smtClean="0"/>
              <a:t>。</a:t>
            </a:r>
            <a:r>
              <a:rPr lang="ja-JP" altLang="en-US" sz="2000" dirty="0" smtClean="0"/>
              <a:t>「尻拭い」のための「出まかせ」。</a:t>
            </a:r>
            <a:endParaRPr lang="ja-JP" altLang="ja-JP" sz="2000" dirty="0"/>
          </a:p>
        </p:txBody>
      </p:sp>
    </p:spTree>
    <p:extLst>
      <p:ext uri="{BB962C8B-B14F-4D97-AF65-F5344CB8AC3E}">
        <p14:creationId xmlns:p14="http://schemas.microsoft.com/office/powerpoint/2010/main" val="2011538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23334" y="48381"/>
            <a:ext cx="8055428" cy="2308324"/>
          </a:xfrm>
          <a:prstGeom prst="rect">
            <a:avLst/>
          </a:prstGeom>
          <a:noFill/>
        </p:spPr>
        <p:txBody>
          <a:bodyPr wrap="square" rtlCol="0">
            <a:spAutoFit/>
          </a:bodyPr>
          <a:lstStyle/>
          <a:p>
            <a:r>
              <a:rPr lang="ja-JP" altLang="en-US" sz="2400" dirty="0" smtClean="0"/>
              <a:t>２</a:t>
            </a:r>
            <a:r>
              <a:rPr kumimoji="1" lang="ja-JP" altLang="en-US" sz="2400" dirty="0" smtClean="0"/>
              <a:t>）祝賀資本主義</a:t>
            </a:r>
            <a:endParaRPr kumimoji="1" lang="fr-FR" altLang="ja-JP" sz="2400" dirty="0" smtClean="0"/>
          </a:p>
          <a:p>
            <a:r>
              <a:rPr lang="fr-FR" altLang="ja-JP" sz="2000" dirty="0" smtClean="0"/>
              <a:t>  </a:t>
            </a:r>
          </a:p>
          <a:p>
            <a:r>
              <a:rPr lang="fr-FR" altLang="ja-JP" sz="2000" dirty="0" smtClean="0"/>
              <a:t>Jules </a:t>
            </a:r>
            <a:r>
              <a:rPr lang="fr-FR" altLang="ja-JP" sz="2000" dirty="0" err="1" smtClean="0"/>
              <a:t>Boykoff</a:t>
            </a:r>
            <a:r>
              <a:rPr lang="fr-FR" altLang="ja-JP" sz="2000" dirty="0" smtClean="0"/>
              <a:t>, </a:t>
            </a:r>
            <a:r>
              <a:rPr lang="fr-FR" altLang="ja-JP" sz="2000" i="1" dirty="0" err="1" smtClean="0"/>
              <a:t>Celebration</a:t>
            </a:r>
            <a:r>
              <a:rPr lang="fr-FR" altLang="ja-JP" sz="2000" i="1" dirty="0" smtClean="0"/>
              <a:t> </a:t>
            </a:r>
            <a:r>
              <a:rPr lang="fr-FR" altLang="ja-JP" sz="2000" i="1" dirty="0" err="1" smtClean="0"/>
              <a:t>Capitalism</a:t>
            </a:r>
            <a:r>
              <a:rPr lang="fr-FR" altLang="ja-JP" sz="2000" dirty="0" smtClean="0"/>
              <a:t>, 2014</a:t>
            </a:r>
          </a:p>
          <a:p>
            <a:endParaRPr lang="fr-FR" altLang="ja-JP" sz="2000" dirty="0" smtClean="0"/>
          </a:p>
          <a:p>
            <a:endParaRPr lang="fr-FR" altLang="ja-JP" sz="2000" dirty="0" smtClean="0"/>
          </a:p>
          <a:p>
            <a:endParaRPr kumimoji="1" lang="fr-FR" altLang="ja-JP" sz="2000" dirty="0"/>
          </a:p>
          <a:p>
            <a:endParaRPr kumimoji="1" lang="ja-JP" altLang="en-US" sz="2000" dirty="0"/>
          </a:p>
        </p:txBody>
      </p:sp>
      <p:sp>
        <p:nvSpPr>
          <p:cNvPr id="6" name="正方形/長方形 5"/>
          <p:cNvSpPr/>
          <p:nvPr/>
        </p:nvSpPr>
        <p:spPr>
          <a:xfrm>
            <a:off x="169333" y="559348"/>
            <a:ext cx="8974667" cy="6463309"/>
          </a:xfrm>
          <a:prstGeom prst="rect">
            <a:avLst/>
          </a:prstGeom>
        </p:spPr>
        <p:txBody>
          <a:bodyPr wrap="square">
            <a:spAutoFit/>
          </a:bodyPr>
          <a:lstStyle/>
          <a:p>
            <a:endParaRPr lang="fr-FR" altLang="ja-JP" dirty="0" smtClean="0"/>
          </a:p>
          <a:p>
            <a:endParaRPr lang="en-US" altLang="ja-JP" dirty="0" smtClean="0"/>
          </a:p>
          <a:p>
            <a:r>
              <a:rPr lang="en-US" altLang="ja-JP" dirty="0" smtClean="0"/>
              <a:t>D</a:t>
            </a:r>
            <a:r>
              <a:rPr lang="ja-JP" altLang="en-US" dirty="0" smtClean="0"/>
              <a:t>・ハーヴェイ</a:t>
            </a:r>
            <a:r>
              <a:rPr lang="en-US" altLang="ja-JP" dirty="0" smtClean="0"/>
              <a:t>『</a:t>
            </a:r>
            <a:r>
              <a:rPr lang="ja-JP" altLang="en-US" dirty="0" smtClean="0"/>
              <a:t>新自由主義</a:t>
            </a:r>
            <a:r>
              <a:rPr lang="en-US" altLang="ja-JP" dirty="0" smtClean="0"/>
              <a:t>』</a:t>
            </a:r>
            <a:r>
              <a:rPr lang="ja-JP" altLang="en-US" dirty="0" smtClean="0"/>
              <a:t>／</a:t>
            </a:r>
            <a:r>
              <a:rPr lang="en-US" altLang="ja-JP" dirty="0" smtClean="0"/>
              <a:t>N</a:t>
            </a:r>
            <a:r>
              <a:rPr lang="ja-JP" altLang="en-US" dirty="0" smtClean="0"/>
              <a:t>・クライン</a:t>
            </a:r>
            <a:r>
              <a:rPr lang="en-US" altLang="ja-JP" dirty="0" smtClean="0"/>
              <a:t>『</a:t>
            </a:r>
            <a:r>
              <a:rPr lang="ja-JP" altLang="en-US" dirty="0" smtClean="0"/>
              <a:t>ショック・ドクトリン</a:t>
            </a:r>
            <a:r>
              <a:rPr lang="en-US" altLang="ja-JP" dirty="0" smtClean="0"/>
              <a:t>』</a:t>
            </a:r>
            <a:r>
              <a:rPr lang="ja-JP" altLang="en-US" dirty="0" smtClean="0"/>
              <a:t>に着想を得て、スポーツその他のメガイベントを通じた現代資本主義の動態・機能の変化を考察。</a:t>
            </a:r>
            <a:endParaRPr lang="fr-FR" altLang="ja-JP" dirty="0" smtClean="0"/>
          </a:p>
          <a:p>
            <a:endParaRPr lang="fr-FR" altLang="ja-JP" dirty="0" smtClean="0"/>
          </a:p>
          <a:p>
            <a:r>
              <a:rPr lang="en-US" altLang="ja-JP" dirty="0" smtClean="0"/>
              <a:t>①</a:t>
            </a:r>
            <a:r>
              <a:rPr lang="ja-JP" altLang="ja-JP" dirty="0" smtClean="0"/>
              <a:t>「</a:t>
            </a:r>
            <a:r>
              <a:rPr lang="ja-JP" altLang="ja-JP" dirty="0"/>
              <a:t>祝祭」</a:t>
            </a:r>
            <a:r>
              <a:rPr lang="ja-JP" altLang="ja-JP" dirty="0" smtClean="0"/>
              <a:t>＝</a:t>
            </a:r>
            <a:r>
              <a:rPr lang="ja-JP" altLang="en-US" dirty="0" smtClean="0"/>
              <a:t>招致された</a:t>
            </a:r>
            <a:r>
              <a:rPr lang="ja-JP" altLang="ja-JP" dirty="0" smtClean="0"/>
              <a:t>「</a:t>
            </a:r>
            <a:r>
              <a:rPr lang="ja-JP" altLang="ja-JP" dirty="0"/>
              <a:t>非常事態</a:t>
            </a:r>
            <a:r>
              <a:rPr lang="ja-JP" altLang="ja-JP" dirty="0" smtClean="0"/>
              <a:t>」</a:t>
            </a:r>
            <a:r>
              <a:rPr lang="en-US" altLang="ja-JP" dirty="0" smtClean="0"/>
              <a:t>→</a:t>
            </a:r>
            <a:r>
              <a:rPr lang="ja-JP" altLang="ja-JP" dirty="0"/>
              <a:t>　</a:t>
            </a:r>
            <a:r>
              <a:rPr lang="ja-JP" altLang="ja-JP" dirty="0" smtClean="0"/>
              <a:t>法</a:t>
            </a:r>
            <a:r>
              <a:rPr lang="ja-JP" altLang="en-US" dirty="0" smtClean="0"/>
              <a:t>／</a:t>
            </a:r>
            <a:r>
              <a:rPr lang="ja-JP" altLang="ja-JP" dirty="0" smtClean="0"/>
              <a:t>権利</a:t>
            </a:r>
            <a:r>
              <a:rPr lang="ja-JP" altLang="ja-JP" dirty="0"/>
              <a:t>の軽視〜</a:t>
            </a:r>
            <a:r>
              <a:rPr lang="ja-JP" altLang="ja-JP" dirty="0" smtClean="0"/>
              <a:t>停止</a:t>
            </a:r>
            <a:r>
              <a:rPr lang="ja-JP" altLang="en-US" dirty="0" smtClean="0"/>
              <a:t>　</a:t>
            </a:r>
            <a:r>
              <a:rPr lang="ja-JP" altLang="ja-JP" dirty="0"/>
              <a:t>　</a:t>
            </a:r>
            <a:endParaRPr lang="en-US" altLang="ja-JP" dirty="0" smtClean="0"/>
          </a:p>
          <a:p>
            <a:r>
              <a:rPr lang="ja-JP" altLang="en-US" dirty="0" smtClean="0"/>
              <a:t>地域住民の強制移転、野宿者の排除</a:t>
            </a:r>
            <a:r>
              <a:rPr lang="en-US" altLang="ja-JP" dirty="0" smtClean="0"/>
              <a:t> 〜 </a:t>
            </a:r>
            <a:r>
              <a:rPr lang="ja-JP" altLang="en-US" dirty="0" smtClean="0"/>
              <a:t>開催時の道路封鎖、厳戒体制</a:t>
            </a:r>
            <a:endParaRPr lang="fr-FR" altLang="ja-JP" dirty="0" smtClean="0"/>
          </a:p>
          <a:p>
            <a:r>
              <a:rPr lang="ja-JP" altLang="en-US" dirty="0" smtClean="0"/>
              <a:t>民主主義を破壊し権威主義的独裁に道を開く</a:t>
            </a:r>
            <a:endParaRPr lang="ja-JP" altLang="ja-JP" dirty="0"/>
          </a:p>
          <a:p>
            <a:pPr marL="342900" indent="-342900">
              <a:buAutoNum type="circleNumDbPlain" startAt="2"/>
            </a:pPr>
            <a:r>
              <a:rPr lang="ja-JP" altLang="ja-JP" dirty="0" smtClean="0"/>
              <a:t>片務的</a:t>
            </a:r>
            <a:r>
              <a:rPr lang="ja-JP" altLang="ja-JP" dirty="0"/>
              <a:t>な</a:t>
            </a:r>
            <a:r>
              <a:rPr lang="ja-JP" altLang="ja-JP" dirty="0" smtClean="0"/>
              <a:t>官民</a:t>
            </a:r>
            <a:r>
              <a:rPr lang="ja-JP" altLang="en-US" dirty="0" smtClean="0"/>
              <a:t>協調（</a:t>
            </a:r>
            <a:r>
              <a:rPr lang="fr-FR" altLang="ja-JP" dirty="0" smtClean="0"/>
              <a:t>Public </a:t>
            </a:r>
            <a:r>
              <a:rPr lang="fr-FR" altLang="ja-JP" dirty="0" err="1" smtClean="0"/>
              <a:t>Private</a:t>
            </a:r>
            <a:r>
              <a:rPr lang="fr-FR" altLang="ja-JP" dirty="0" smtClean="0"/>
              <a:t> </a:t>
            </a:r>
            <a:r>
              <a:rPr lang="fr-FR" altLang="ja-JP" dirty="0" err="1" smtClean="0"/>
              <a:t>Partnership</a:t>
            </a:r>
            <a:r>
              <a:rPr lang="fr-FR" altLang="ja-JP" dirty="0" smtClean="0"/>
              <a:t> : PPP </a:t>
            </a:r>
            <a:r>
              <a:rPr lang="ja-JP" altLang="en-US" dirty="0" smtClean="0"/>
              <a:t>）</a:t>
            </a:r>
            <a:endParaRPr lang="fr-FR" altLang="ja-JP" dirty="0" smtClean="0"/>
          </a:p>
          <a:p>
            <a:r>
              <a:rPr lang="en-US" altLang="ja-JP" dirty="0"/>
              <a:t> </a:t>
            </a:r>
            <a:r>
              <a:rPr lang="en-US" altLang="ja-JP" dirty="0" smtClean="0"/>
              <a:t> </a:t>
            </a:r>
            <a:r>
              <a:rPr lang="ja-JP" altLang="en-US" dirty="0" smtClean="0"/>
              <a:t>神宮外苑地区再開発、</a:t>
            </a:r>
            <a:r>
              <a:rPr lang="ja-JP" altLang="ja-JP" dirty="0" smtClean="0"/>
              <a:t>晴海選手村</a:t>
            </a:r>
            <a:r>
              <a:rPr lang="ja-JP" altLang="en-US" dirty="0" smtClean="0"/>
              <a:t>建設のための都有地払い下げ</a:t>
            </a:r>
            <a:endParaRPr lang="ja-JP" altLang="ja-JP" dirty="0"/>
          </a:p>
          <a:p>
            <a:r>
              <a:rPr lang="fr-FR" altLang="ja-JP" dirty="0"/>
              <a:t> </a:t>
            </a:r>
            <a:r>
              <a:rPr lang="ja-JP" altLang="ja-JP" dirty="0" smtClean="0"/>
              <a:t>公的</a:t>
            </a:r>
            <a:r>
              <a:rPr lang="ja-JP" altLang="en-US" dirty="0" smtClean="0"/>
              <a:t>な資産・資金</a:t>
            </a:r>
            <a:r>
              <a:rPr lang="ja-JP" altLang="ja-JP" dirty="0" smtClean="0"/>
              <a:t>を</a:t>
            </a:r>
            <a:r>
              <a:rPr lang="ja-JP" altLang="ja-JP" dirty="0"/>
              <a:t>民間資本＝ゼネコンに</a:t>
            </a:r>
            <a:r>
              <a:rPr lang="ja-JP" altLang="ja-JP" dirty="0" smtClean="0"/>
              <a:t>流し込む</a:t>
            </a:r>
            <a:r>
              <a:rPr lang="ja-JP" altLang="en-US" dirty="0" smtClean="0"/>
              <a:t>略奪のメカニズム</a:t>
            </a:r>
            <a:endParaRPr lang="fr-FR" altLang="ja-JP" dirty="0" smtClean="0"/>
          </a:p>
          <a:p>
            <a:pPr marL="342900" indent="-342900">
              <a:buAutoNum type="circleNumDbPlain" startAt="3"/>
            </a:pPr>
            <a:r>
              <a:rPr lang="ja-JP" altLang="ja-JP" dirty="0" smtClean="0"/>
              <a:t>商業主義</a:t>
            </a:r>
            <a:r>
              <a:rPr lang="ja-JP" altLang="en-US" dirty="0" smtClean="0"/>
              <a:t>の加速化</a:t>
            </a:r>
            <a:r>
              <a:rPr lang="ja-JP" altLang="ja-JP" dirty="0" smtClean="0"/>
              <a:t>（</a:t>
            </a:r>
            <a:r>
              <a:rPr lang="fr-FR" altLang="ja-JP" dirty="0" smtClean="0"/>
              <a:t>1984</a:t>
            </a:r>
            <a:r>
              <a:rPr lang="ja-JP" altLang="ja-JP" dirty="0"/>
              <a:t>年ロス大会</a:t>
            </a:r>
            <a:r>
              <a:rPr lang="ja-JP" altLang="ja-JP" dirty="0" smtClean="0"/>
              <a:t>以降</a:t>
            </a:r>
            <a:r>
              <a:rPr lang="ja-JP" altLang="en-US" dirty="0" smtClean="0"/>
              <a:t>、民間資本、プロスポーツの導入</a:t>
            </a:r>
            <a:r>
              <a:rPr lang="ja-JP" altLang="ja-JP" dirty="0" smtClean="0"/>
              <a:t>）</a:t>
            </a:r>
            <a:endParaRPr lang="ja-JP" altLang="ja-JP" dirty="0"/>
          </a:p>
          <a:p>
            <a:r>
              <a:rPr lang="ja-JP" altLang="en-US" dirty="0" smtClean="0"/>
              <a:t>スポンサー企業への依存はオリンピックの体質に。トーチリレーも企業宣伝カーが先導。</a:t>
            </a:r>
            <a:r>
              <a:rPr lang="en-US" altLang="ja-JP" dirty="0" smtClean="0"/>
              <a:t>→</a:t>
            </a:r>
            <a:r>
              <a:rPr lang="ja-JP" altLang="en-US" dirty="0" smtClean="0"/>
              <a:t>　今回の五輪強行を通して共犯的な利害関係が構造的に脆弱なことも露呈。</a:t>
            </a:r>
            <a:endParaRPr lang="fr-FR" altLang="ja-JP" dirty="0" smtClean="0"/>
          </a:p>
          <a:p>
            <a:pPr marL="342900" indent="-342900">
              <a:buAutoNum type="circleNumDbPlain" startAt="4"/>
            </a:pPr>
            <a:r>
              <a:rPr lang="ja-JP" altLang="en-US" dirty="0" smtClean="0"/>
              <a:t>監視テクノロジーの浸透による</a:t>
            </a:r>
            <a:r>
              <a:rPr lang="ja-JP" altLang="ja-JP" dirty="0"/>
              <a:t>セキュリティ</a:t>
            </a:r>
            <a:r>
              <a:rPr lang="ja-JP" altLang="ja-JP" dirty="0" smtClean="0"/>
              <a:t>産業</a:t>
            </a:r>
            <a:r>
              <a:rPr lang="ja-JP" altLang="en-US" dirty="0" smtClean="0"/>
              <a:t>の</a:t>
            </a:r>
            <a:r>
              <a:rPr lang="ja-JP" altLang="en-US" dirty="0" smtClean="0"/>
              <a:t>席巻</a:t>
            </a:r>
            <a:endParaRPr lang="fr-FR" altLang="ja-JP" dirty="0" smtClean="0"/>
          </a:p>
          <a:p>
            <a:r>
              <a:rPr lang="ja-JP" altLang="en-US" dirty="0" smtClean="0"/>
              <a:t>公共領域の軍事化</a:t>
            </a:r>
            <a:r>
              <a:rPr lang="en-US" altLang="ja-JP" dirty="0" smtClean="0"/>
              <a:t> </a:t>
            </a:r>
            <a:r>
              <a:rPr lang="ja-JP" altLang="en-US" dirty="0" smtClean="0"/>
              <a:t>＝</a:t>
            </a:r>
            <a:r>
              <a:rPr lang="en-US" altLang="ja-JP" dirty="0" smtClean="0"/>
              <a:t> </a:t>
            </a:r>
            <a:r>
              <a:rPr lang="ja-JP" altLang="en-US" dirty="0" smtClean="0"/>
              <a:t>警察の軍隊化（ロンドン、リオ）</a:t>
            </a:r>
            <a:endParaRPr lang="fr-FR" altLang="ja-JP" dirty="0" smtClean="0"/>
          </a:p>
          <a:p>
            <a:r>
              <a:rPr lang="en-US" altLang="ja-JP" dirty="0" smtClean="0"/>
              <a:t>⇔</a:t>
            </a:r>
            <a:r>
              <a:rPr lang="ja-JP" altLang="en-US" dirty="0" smtClean="0"/>
              <a:t>「改憲」後の状況の先取り（東京）</a:t>
            </a:r>
            <a:r>
              <a:rPr lang="ja-JP" altLang="ja-JP" dirty="0"/>
              <a:t>　</a:t>
            </a:r>
            <a:endParaRPr lang="fr-FR" altLang="ja-JP" dirty="0" smtClean="0"/>
          </a:p>
          <a:p>
            <a:pPr marL="342900" indent="-342900">
              <a:buAutoNum type="circleNumDbPlain" startAt="5"/>
            </a:pPr>
            <a:r>
              <a:rPr lang="ja-JP" altLang="ja-JP" dirty="0" smtClean="0"/>
              <a:t>持続</a:t>
            </a:r>
            <a:r>
              <a:rPr lang="ja-JP" altLang="ja-JP" dirty="0"/>
              <a:t>可能性／多様性／人権等のモチーフの</a:t>
            </a:r>
            <a:r>
              <a:rPr lang="ja-JP" altLang="ja-JP" dirty="0" smtClean="0"/>
              <a:t>流用</a:t>
            </a:r>
            <a:r>
              <a:rPr lang="ja-JP" altLang="en-US" dirty="0" smtClean="0"/>
              <a:t>「資本の祭典」＝「人類の祭典」</a:t>
            </a:r>
            <a:endParaRPr lang="ja-JP" altLang="ja-JP" dirty="0"/>
          </a:p>
          <a:p>
            <a:r>
              <a:rPr lang="ja-JP" altLang="en-US" dirty="0" smtClean="0"/>
              <a:t>グリーン・ウォッシング、ジェンダー平等、障害者差別の解消</a:t>
            </a:r>
            <a:r>
              <a:rPr lang="en-US" altLang="ja-JP" dirty="0" smtClean="0"/>
              <a:t> 〜</a:t>
            </a:r>
            <a:r>
              <a:rPr lang="ja-JP" altLang="en-US" dirty="0" smtClean="0"/>
              <a:t>「共生社会」</a:t>
            </a:r>
            <a:endParaRPr lang="fr-FR" altLang="ja-JP" dirty="0" smtClean="0"/>
          </a:p>
          <a:p>
            <a:r>
              <a:rPr lang="en-US" altLang="ja-JP" dirty="0" smtClean="0"/>
              <a:t>⇔</a:t>
            </a:r>
            <a:r>
              <a:rPr lang="ja-JP" altLang="en-US" dirty="0" smtClean="0"/>
              <a:t>　＜森＞＜佐々木＞＜小山田＞＜小林＞・・・組織委員会が８年間、この課題に真剣に取り組んでこなかったことは明らか　</a:t>
            </a:r>
            <a:r>
              <a:rPr lang="en-US" altLang="ja-JP" dirty="0" smtClean="0"/>
              <a:t>→</a:t>
            </a:r>
            <a:r>
              <a:rPr lang="ja-JP" altLang="en-US" dirty="0" smtClean="0"/>
              <a:t>　崩壊のスペクタクル。　</a:t>
            </a:r>
            <a:endParaRPr lang="fr-FR" altLang="ja-JP" dirty="0" smtClean="0"/>
          </a:p>
          <a:p>
            <a:pPr marL="342900" indent="-342900">
              <a:buAutoNum type="circleNumDbPlain" startAt="6"/>
            </a:pPr>
            <a:r>
              <a:rPr lang="ja-JP" altLang="ja-JP" dirty="0" smtClean="0"/>
              <a:t>社会的</a:t>
            </a:r>
            <a:r>
              <a:rPr lang="ja-JP" altLang="ja-JP" dirty="0"/>
              <a:t>スペクタクル</a:t>
            </a:r>
            <a:r>
              <a:rPr lang="ja-JP" altLang="ja-JP" dirty="0" smtClean="0"/>
              <a:t>の</a:t>
            </a:r>
            <a:r>
              <a:rPr lang="ja-JP" altLang="en-US" dirty="0" smtClean="0"/>
              <a:t>極大</a:t>
            </a:r>
            <a:r>
              <a:rPr lang="ja-JP" altLang="ja-JP" dirty="0" smtClean="0"/>
              <a:t>化</a:t>
            </a:r>
            <a:r>
              <a:rPr lang="ja-JP" altLang="en-US" dirty="0" smtClean="0"/>
              <a:t>　　</a:t>
            </a:r>
            <a:r>
              <a:rPr lang="fr-FR" altLang="ja-JP" dirty="0" smtClean="0"/>
              <a:t>SNS</a:t>
            </a:r>
            <a:r>
              <a:rPr lang="ja-JP" altLang="en-US" dirty="0" smtClean="0"/>
              <a:t>による公共空間の構造転換の両義性</a:t>
            </a:r>
            <a:endParaRPr lang="fr-FR" altLang="ja-JP" dirty="0" smtClean="0"/>
          </a:p>
          <a:p>
            <a:r>
              <a:rPr lang="ja-JP" altLang="ja-JP" dirty="0"/>
              <a:t>　　　　</a:t>
            </a:r>
          </a:p>
        </p:txBody>
      </p:sp>
    </p:spTree>
    <p:extLst>
      <p:ext uri="{BB962C8B-B14F-4D97-AF65-F5344CB8AC3E}">
        <p14:creationId xmlns:p14="http://schemas.microsoft.com/office/powerpoint/2010/main" val="3612542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45143" y="275549"/>
            <a:ext cx="8793238" cy="6740308"/>
          </a:xfrm>
          <a:prstGeom prst="rect">
            <a:avLst/>
          </a:prstGeom>
        </p:spPr>
        <p:txBody>
          <a:bodyPr wrap="square">
            <a:spAutoFit/>
          </a:bodyPr>
          <a:lstStyle/>
          <a:p>
            <a:r>
              <a:rPr lang="ja-JP" altLang="en-US" dirty="0" smtClean="0"/>
              <a:t>＊　</a:t>
            </a:r>
            <a:r>
              <a:rPr lang="ja-JP" altLang="ja-JP" dirty="0" smtClean="0"/>
              <a:t>電通</a:t>
            </a:r>
            <a:r>
              <a:rPr lang="ja-JP" altLang="ja-JP" dirty="0"/>
              <a:t>の一元支配、メディアの</a:t>
            </a:r>
            <a:r>
              <a:rPr lang="ja-JP" altLang="ja-JP" dirty="0" smtClean="0"/>
              <a:t>翼賛化</a:t>
            </a:r>
            <a:r>
              <a:rPr lang="ja-JP" altLang="en-US" dirty="0" smtClean="0"/>
              <a:t>、小中学校でのオリパラ教育（学校連携観戦）</a:t>
            </a:r>
            <a:r>
              <a:rPr lang="ja-JP" altLang="ja-JP" dirty="0" smtClean="0"/>
              <a:t>は日本</a:t>
            </a:r>
            <a:r>
              <a:rPr lang="ja-JP" altLang="en-US" dirty="0" smtClean="0"/>
              <a:t>型祝賀資本主義</a:t>
            </a:r>
            <a:r>
              <a:rPr lang="ja-JP" altLang="ja-JP" dirty="0" smtClean="0"/>
              <a:t>、とりわけ</a:t>
            </a:r>
            <a:r>
              <a:rPr lang="fr-FR" altLang="ja-JP" dirty="0" smtClean="0"/>
              <a:t>2020</a:t>
            </a:r>
            <a:r>
              <a:rPr lang="ja-JP" altLang="en-US" dirty="0" smtClean="0"/>
              <a:t>年大会</a:t>
            </a:r>
            <a:r>
              <a:rPr lang="ja-JP" altLang="ja-JP" dirty="0" smtClean="0"/>
              <a:t>の特殊性</a:t>
            </a:r>
            <a:r>
              <a:rPr lang="ja-JP" altLang="en-US" dirty="0" smtClean="0"/>
              <a:t>。第一次安部政権によって改悪された教育基本法の下、全体主義的傾向がより顕著に。</a:t>
            </a:r>
            <a:endParaRPr lang="fr-FR" altLang="ja-JP" dirty="0" smtClean="0"/>
          </a:p>
          <a:p>
            <a:endParaRPr lang="fr-FR" altLang="ja-JP" dirty="0"/>
          </a:p>
          <a:p>
            <a:r>
              <a:rPr lang="ja-JP" altLang="en-US" dirty="0" smtClean="0"/>
              <a:t>＊＊</a:t>
            </a:r>
            <a:r>
              <a:rPr lang="ja-JP" altLang="ja-JP" dirty="0" smtClean="0"/>
              <a:t>「</a:t>
            </a:r>
            <a:r>
              <a:rPr lang="ja-JP" altLang="ja-JP" dirty="0"/>
              <a:t>東京五輪は招致の際、約</a:t>
            </a:r>
            <a:r>
              <a:rPr lang="fr-FR" altLang="ja-JP" dirty="0" smtClean="0"/>
              <a:t>7400</a:t>
            </a:r>
            <a:r>
              <a:rPr lang="ja-JP" altLang="ja-JP" dirty="0" smtClean="0"/>
              <a:t>億</a:t>
            </a:r>
            <a:r>
              <a:rPr lang="ja-JP" altLang="ja-JP" dirty="0"/>
              <a:t>円で開催できると言われていたが、現在の組織委発表による総コストは</a:t>
            </a:r>
            <a:r>
              <a:rPr lang="fr-FR" altLang="ja-JP" dirty="0"/>
              <a:t>1</a:t>
            </a:r>
            <a:r>
              <a:rPr lang="ja-JP" altLang="ja-JP" dirty="0"/>
              <a:t>兆</a:t>
            </a:r>
            <a:r>
              <a:rPr lang="fr-FR" altLang="ja-JP" dirty="0"/>
              <a:t>6400</a:t>
            </a:r>
            <a:r>
              <a:rPr lang="ja-JP" altLang="ja-JP" dirty="0"/>
              <a:t>億円、その二倍以上である。さらに国と東京都は</a:t>
            </a:r>
            <a:r>
              <a:rPr lang="fr-FR" altLang="ja-JP" dirty="0"/>
              <a:t>1</a:t>
            </a:r>
            <a:r>
              <a:rPr lang="ja-JP" altLang="ja-JP" dirty="0"/>
              <a:t>兆</a:t>
            </a:r>
            <a:r>
              <a:rPr lang="fr-FR" altLang="ja-JP" dirty="0"/>
              <a:t>8000</a:t>
            </a:r>
            <a:r>
              <a:rPr lang="ja-JP" altLang="ja-JP" dirty="0"/>
              <a:t>億円の税金を五輪用に使っており、それを合わせれば、今回の五輪に費やす金額は約</a:t>
            </a:r>
            <a:r>
              <a:rPr lang="fr-FR" altLang="ja-JP" dirty="0"/>
              <a:t>3</a:t>
            </a:r>
            <a:r>
              <a:rPr lang="ja-JP" altLang="ja-JP" dirty="0"/>
              <a:t>兆</a:t>
            </a:r>
            <a:r>
              <a:rPr lang="fr-FR" altLang="ja-JP" dirty="0"/>
              <a:t>5000</a:t>
            </a:r>
            <a:r>
              <a:rPr lang="ja-JP" altLang="ja-JP" dirty="0"/>
              <a:t>億円と、目もくらむばかりの巨費となる。しかもその大半は税金なのだから、五輪開催費用の中身は厳しく検証されなければならない。</a:t>
            </a:r>
          </a:p>
          <a:p>
            <a:r>
              <a:rPr lang="ja-JP" altLang="ja-JP" dirty="0"/>
              <a:t>　それなのに、組織委は民民契約を盾にして、新聞社や国会での野党議員の追及にも、様々な契約内容や積算根拠を明かさない。これこそまさに、五輪とは徹底的に国民の税金を吸い上げる「夢の集金システム」なのだ、という証左ではないか。祝賀資本主義は、凄まじいばかりに税金をむさぼり食うのである。」</a:t>
            </a:r>
          </a:p>
          <a:p>
            <a:r>
              <a:rPr lang="ja-JP" altLang="ja-JP" dirty="0"/>
              <a:t>（本間龍「祝賀資本主義のグロテスクな象徴」、『世界』</a:t>
            </a:r>
            <a:r>
              <a:rPr lang="fr-FR" altLang="ja-JP" dirty="0"/>
              <a:t>2021</a:t>
            </a:r>
            <a:r>
              <a:rPr lang="ja-JP" altLang="ja-JP" dirty="0"/>
              <a:t>年</a:t>
            </a:r>
            <a:r>
              <a:rPr lang="fr-FR" altLang="ja-JP" dirty="0"/>
              <a:t>6</a:t>
            </a:r>
            <a:r>
              <a:rPr lang="ja-JP" altLang="ja-JP" dirty="0"/>
              <a:t>月号）</a:t>
            </a:r>
          </a:p>
          <a:p>
            <a:endParaRPr lang="fr-FR" altLang="ja-JP" dirty="0" smtClean="0"/>
          </a:p>
          <a:p>
            <a:r>
              <a:rPr lang="ja-JP" altLang="en-US" dirty="0" smtClean="0"/>
              <a:t>＊＊＊　ボランティアは</a:t>
            </a:r>
            <a:r>
              <a:rPr lang="fr-FR" altLang="ja-JP" dirty="0" smtClean="0"/>
              <a:t>1936</a:t>
            </a:r>
            <a:r>
              <a:rPr lang="ja-JP" altLang="en-US" dirty="0" smtClean="0"/>
              <a:t>年ベルリン大会でナチスによって大々的に活用された。東京大会のボランティアも「共生社会を具現化するための」契機と位置づけられる。</a:t>
            </a:r>
            <a:r>
              <a:rPr lang="en-US" altLang="ja-JP" dirty="0" smtClean="0"/>
              <a:t>『</a:t>
            </a:r>
            <a:r>
              <a:rPr lang="ja-JP" altLang="en-US" dirty="0" smtClean="0"/>
              <a:t>ボランティアとファシズム</a:t>
            </a:r>
            <a:r>
              <a:rPr lang="en-US" altLang="ja-JP" dirty="0" smtClean="0"/>
              <a:t>』</a:t>
            </a:r>
            <a:r>
              <a:rPr lang="ja-JP" altLang="en-US" dirty="0" smtClean="0"/>
              <a:t>の著者・池田浩士氏の試算では、大会ボランティア、都市ボランティア計</a:t>
            </a:r>
            <a:r>
              <a:rPr lang="fr-FR" altLang="ja-JP" dirty="0" smtClean="0"/>
              <a:t>11</a:t>
            </a:r>
            <a:r>
              <a:rPr lang="ja-JP" altLang="en-US" dirty="0" smtClean="0"/>
              <a:t>万人の当初予定の労働時間に東京都の最低賃金を掛け合わせると総額</a:t>
            </a:r>
            <a:r>
              <a:rPr lang="fr-FR" altLang="ja-JP" dirty="0" smtClean="0"/>
              <a:t>62</a:t>
            </a:r>
            <a:r>
              <a:rPr lang="ja-JP" altLang="en-US" dirty="0" smtClean="0"/>
              <a:t>億</a:t>
            </a:r>
            <a:r>
              <a:rPr lang="fr-FR" altLang="ja-JP" dirty="0" smtClean="0"/>
              <a:t>9295</a:t>
            </a:r>
            <a:r>
              <a:rPr lang="ja-JP" altLang="en-US" dirty="0" smtClean="0"/>
              <a:t>万円に上る。</a:t>
            </a:r>
            <a:r>
              <a:rPr lang="fr-FR" altLang="ja-JP" dirty="0" smtClean="0"/>
              <a:t>IOC</a:t>
            </a:r>
            <a:r>
              <a:rPr lang="ja-JP" altLang="en-US" dirty="0" smtClean="0"/>
              <a:t>幹部の宿泊費が噂通り一泊</a:t>
            </a:r>
            <a:r>
              <a:rPr lang="fr-FR" altLang="ja-JP" dirty="0" smtClean="0"/>
              <a:t>300</a:t>
            </a:r>
            <a:r>
              <a:rPr lang="ja-JP" altLang="en-US" dirty="0" smtClean="0"/>
              <a:t>万円とすれば、ボランティアの労働価値はその</a:t>
            </a:r>
            <a:r>
              <a:rPr lang="fr-FR" altLang="ja-JP" dirty="0" smtClean="0"/>
              <a:t>2907</a:t>
            </a:r>
            <a:r>
              <a:rPr lang="ja-JP" altLang="en-US" dirty="0" smtClean="0"/>
              <a:t>泊分に相当。（講演「パラリンピックとボランティアはファシズムとともに」、</a:t>
            </a:r>
            <a:r>
              <a:rPr lang="en-US" altLang="ja-JP" dirty="0" smtClean="0"/>
              <a:t>『</a:t>
            </a:r>
            <a:r>
              <a:rPr lang="ja-JP" altLang="en-US" dirty="0" smtClean="0"/>
              <a:t>感動のパラリンピック！にオブジェクション！！</a:t>
            </a:r>
            <a:r>
              <a:rPr lang="en-US" altLang="ja-JP" dirty="0" smtClean="0"/>
              <a:t>』</a:t>
            </a:r>
            <a:r>
              <a:rPr lang="ja-JP" altLang="en-US" dirty="0" smtClean="0"/>
              <a:t>、</a:t>
            </a:r>
            <a:r>
              <a:rPr lang="fr-FR" altLang="ja-JP" dirty="0" smtClean="0"/>
              <a:t>7</a:t>
            </a:r>
            <a:r>
              <a:rPr lang="ja-JP" altLang="en-US" dirty="0" smtClean="0"/>
              <a:t>月</a:t>
            </a:r>
            <a:r>
              <a:rPr lang="fr-FR" altLang="ja-JP" dirty="0" smtClean="0"/>
              <a:t>10</a:t>
            </a:r>
            <a:r>
              <a:rPr lang="ja-JP" altLang="en-US" dirty="0" smtClean="0"/>
              <a:t>日＠松本市）</a:t>
            </a:r>
            <a:endParaRPr lang="fr-FR" altLang="ja-JP" dirty="0" smtClean="0"/>
          </a:p>
          <a:p>
            <a:endParaRPr lang="ja-JP" altLang="ja-JP" dirty="0"/>
          </a:p>
        </p:txBody>
      </p:sp>
    </p:spTree>
    <p:extLst>
      <p:ext uri="{BB962C8B-B14F-4D97-AF65-F5344CB8AC3E}">
        <p14:creationId xmlns:p14="http://schemas.microsoft.com/office/powerpoint/2010/main" val="2831175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2362" y="71548"/>
            <a:ext cx="8636000" cy="461665"/>
          </a:xfrm>
          <a:prstGeom prst="rect">
            <a:avLst/>
          </a:prstGeom>
          <a:noFill/>
        </p:spPr>
        <p:txBody>
          <a:bodyPr wrap="square" rtlCol="0">
            <a:spAutoFit/>
          </a:bodyPr>
          <a:lstStyle/>
          <a:p>
            <a:r>
              <a:rPr kumimoji="1" lang="ja-JP" altLang="en-US" sz="2400" dirty="0" smtClean="0"/>
              <a:t>３）崩壊するスペクタクル</a:t>
            </a:r>
            <a:endParaRPr kumimoji="1" lang="ja-JP" altLang="en-US" sz="2400" dirty="0"/>
          </a:p>
        </p:txBody>
      </p:sp>
      <p:sp>
        <p:nvSpPr>
          <p:cNvPr id="4" name="テキスト ボックス 3"/>
          <p:cNvSpPr txBox="1"/>
          <p:nvPr/>
        </p:nvSpPr>
        <p:spPr>
          <a:xfrm>
            <a:off x="362858" y="533213"/>
            <a:ext cx="7922380" cy="400110"/>
          </a:xfrm>
          <a:prstGeom prst="rect">
            <a:avLst/>
          </a:prstGeom>
          <a:noFill/>
        </p:spPr>
        <p:txBody>
          <a:bodyPr wrap="square" rtlCol="0">
            <a:spAutoFit/>
          </a:bodyPr>
          <a:lstStyle/>
          <a:p>
            <a:r>
              <a:rPr kumimoji="1" lang="en-US" altLang="ja-JP" sz="2000" dirty="0" smtClean="0"/>
              <a:t>①</a:t>
            </a:r>
            <a:r>
              <a:rPr lang="en-US" altLang="ja-JP" sz="2000" dirty="0" smtClean="0"/>
              <a:t>  </a:t>
            </a:r>
            <a:r>
              <a:rPr lang="ja-JP" altLang="en-US" sz="2000" dirty="0" smtClean="0"/>
              <a:t>瞞着と・・・</a:t>
            </a:r>
            <a:endParaRPr kumimoji="1" lang="ja-JP" altLang="en-US" sz="2000" dirty="0"/>
          </a:p>
        </p:txBody>
      </p:sp>
      <p:sp>
        <p:nvSpPr>
          <p:cNvPr id="5" name="正方形/長方形 4"/>
          <p:cNvSpPr/>
          <p:nvPr/>
        </p:nvSpPr>
        <p:spPr>
          <a:xfrm>
            <a:off x="298649" y="933323"/>
            <a:ext cx="8781142" cy="6463309"/>
          </a:xfrm>
          <a:prstGeom prst="rect">
            <a:avLst/>
          </a:prstGeom>
        </p:spPr>
        <p:txBody>
          <a:bodyPr wrap="square">
            <a:spAutoFit/>
          </a:bodyPr>
          <a:lstStyle/>
          <a:p>
            <a:pPr marL="342900" indent="-342900">
              <a:buAutoNum type="alphaLcPeriod"/>
            </a:pPr>
            <a:r>
              <a:rPr lang="ja-JP" altLang="ja-JP" dirty="0" smtClean="0"/>
              <a:t>天皇制</a:t>
            </a:r>
            <a:r>
              <a:rPr lang="ja-JP" altLang="en-US" dirty="0" smtClean="0"/>
              <a:t>とスポーツ</a:t>
            </a:r>
            <a:endParaRPr lang="fr-FR" altLang="ja-JP" dirty="0" smtClean="0"/>
          </a:p>
          <a:p>
            <a:r>
              <a:rPr lang="ja-JP" altLang="ja-JP" dirty="0"/>
              <a:t>　</a:t>
            </a:r>
            <a:r>
              <a:rPr lang="ja-JP" altLang="en-US" dirty="0" smtClean="0"/>
              <a:t>明治神宮と国立競技場　</a:t>
            </a:r>
            <a:r>
              <a:rPr lang="fr-FR" altLang="ja-JP" dirty="0" smtClean="0"/>
              <a:t>cf.</a:t>
            </a:r>
            <a:r>
              <a:rPr lang="ja-JP" altLang="en-US" dirty="0" smtClean="0"/>
              <a:t>権学俊</a:t>
            </a:r>
            <a:r>
              <a:rPr lang="en-US" altLang="ja-JP" dirty="0" smtClean="0"/>
              <a:t>『</a:t>
            </a:r>
            <a:r>
              <a:rPr lang="ja-JP" altLang="en-US" dirty="0" smtClean="0"/>
              <a:t>スポーツとナショナリズムの歴史社会学</a:t>
            </a:r>
            <a:r>
              <a:rPr lang="en-US" altLang="ja-JP" dirty="0" smtClean="0"/>
              <a:t>』</a:t>
            </a:r>
            <a:r>
              <a:rPr lang="ja-JP" altLang="en-US" dirty="0" smtClean="0"/>
              <a:t>、</a:t>
            </a:r>
            <a:endParaRPr lang="fr-FR" altLang="ja-JP" dirty="0" smtClean="0"/>
          </a:p>
          <a:p>
            <a:r>
              <a:rPr lang="fr-FR" altLang="ja-JP" dirty="0" smtClean="0"/>
              <a:t>2021</a:t>
            </a:r>
            <a:r>
              <a:rPr lang="ja-JP" altLang="en-US" dirty="0" smtClean="0"/>
              <a:t>年）</a:t>
            </a:r>
            <a:endParaRPr lang="fr-FR" altLang="ja-JP" dirty="0"/>
          </a:p>
          <a:p>
            <a:r>
              <a:rPr lang="ja-JP" altLang="ja-JP" dirty="0" smtClean="0"/>
              <a:t>「</a:t>
            </a:r>
            <a:r>
              <a:rPr lang="ja-JP" altLang="ja-JP" dirty="0"/>
              <a:t>皇紀</a:t>
            </a:r>
            <a:r>
              <a:rPr lang="fr-FR" altLang="ja-JP" dirty="0"/>
              <a:t>2600</a:t>
            </a:r>
            <a:r>
              <a:rPr lang="ja-JP" altLang="ja-JP" dirty="0"/>
              <a:t>年」（</a:t>
            </a:r>
            <a:r>
              <a:rPr lang="fr-FR" altLang="ja-JP" dirty="0"/>
              <a:t>1940</a:t>
            </a:r>
            <a:r>
              <a:rPr lang="ja-JP" altLang="ja-JP" dirty="0"/>
              <a:t>年）から「令和フィーバー」（</a:t>
            </a:r>
            <a:r>
              <a:rPr lang="fr-FR" altLang="ja-JP" dirty="0"/>
              <a:t>2019</a:t>
            </a:r>
            <a:r>
              <a:rPr lang="ja-JP" altLang="ja-JP" dirty="0"/>
              <a:t>年）まで、国家主導型資本主義</a:t>
            </a:r>
            <a:r>
              <a:rPr lang="ja-JP" altLang="ja-JP" dirty="0" smtClean="0"/>
              <a:t>経済</a:t>
            </a:r>
            <a:r>
              <a:rPr lang="ja-JP" altLang="en-US" dirty="0" smtClean="0"/>
              <a:t>、スポーツイベント、</a:t>
            </a:r>
            <a:r>
              <a:rPr lang="ja-JP" altLang="ja-JP" dirty="0" smtClean="0"/>
              <a:t>「</a:t>
            </a:r>
            <a:r>
              <a:rPr lang="ja-JP" altLang="ja-JP" dirty="0"/>
              <a:t>皇室ブランド」の不可分の</a:t>
            </a:r>
            <a:r>
              <a:rPr lang="ja-JP" altLang="ja-JP" dirty="0" smtClean="0"/>
              <a:t>関係</a:t>
            </a:r>
            <a:endParaRPr lang="fr-FR" altLang="ja-JP" dirty="0" smtClean="0"/>
          </a:p>
          <a:p>
            <a:r>
              <a:rPr lang="fr-FR" altLang="ja-JP" dirty="0" smtClean="0"/>
              <a:t>b</a:t>
            </a:r>
            <a:r>
              <a:rPr lang="fr-FR" altLang="ja-JP" dirty="0"/>
              <a:t>. </a:t>
            </a:r>
            <a:r>
              <a:rPr lang="ja-JP" altLang="en-US" dirty="0" smtClean="0"/>
              <a:t>天皇代替わり</a:t>
            </a:r>
            <a:r>
              <a:rPr lang="en-US" altLang="ja-JP" dirty="0" smtClean="0"/>
              <a:t> → </a:t>
            </a:r>
            <a:r>
              <a:rPr lang="ja-JP" altLang="en-US" dirty="0" smtClean="0"/>
              <a:t>五輪</a:t>
            </a:r>
            <a:r>
              <a:rPr lang="ja-JP" altLang="en-US" dirty="0" smtClean="0"/>
              <a:t>開催＝「公共領域</a:t>
            </a:r>
            <a:r>
              <a:rPr lang="ja-JP" altLang="ja-JP" dirty="0" smtClean="0"/>
              <a:t>の軍事化</a:t>
            </a:r>
            <a:r>
              <a:rPr lang="ja-JP" altLang="en-US" dirty="0" smtClean="0"/>
              <a:t>」</a:t>
            </a:r>
            <a:r>
              <a:rPr lang="en-US" altLang="ja-JP" dirty="0" smtClean="0"/>
              <a:t>→</a:t>
            </a:r>
            <a:r>
              <a:rPr lang="ja-JP" altLang="en-US" dirty="0" smtClean="0"/>
              <a:t>　明文</a:t>
            </a:r>
            <a:r>
              <a:rPr lang="ja-JP" altLang="ja-JP" dirty="0" smtClean="0"/>
              <a:t>改憲</a:t>
            </a:r>
            <a:endParaRPr lang="fr-FR" altLang="ja-JP" dirty="0"/>
          </a:p>
          <a:p>
            <a:r>
              <a:rPr lang="ja-JP" altLang="ja-JP" dirty="0" smtClean="0"/>
              <a:t>「</a:t>
            </a:r>
            <a:r>
              <a:rPr lang="fr-FR" altLang="ja-JP" dirty="0" smtClean="0"/>
              <a:t>2</a:t>
            </a:r>
            <a:r>
              <a:rPr lang="ja-JP" altLang="ja-JP" dirty="0" smtClean="0"/>
              <a:t>年後</a:t>
            </a:r>
            <a:r>
              <a:rPr lang="ja-JP" altLang="ja-JP" dirty="0"/>
              <a:t>といった延期と</a:t>
            </a:r>
            <a:r>
              <a:rPr lang="ja-JP" altLang="ja-JP" dirty="0" smtClean="0"/>
              <a:t>なれば</a:t>
            </a:r>
            <a:r>
              <a:rPr lang="fr-FR" altLang="ja-JP" dirty="0" smtClean="0"/>
              <a:t>2020</a:t>
            </a:r>
            <a:r>
              <a:rPr lang="ja-JP" altLang="ja-JP" dirty="0" smtClean="0"/>
              <a:t>年</a:t>
            </a:r>
            <a:r>
              <a:rPr lang="ja-JP" altLang="ja-JP" dirty="0"/>
              <a:t>東京大会はモメンタム（いきおい）が失われ、別の大会のようになってしまうという懸念があった</a:t>
            </a:r>
            <a:r>
              <a:rPr lang="ja-JP" altLang="ja-JP" dirty="0" smtClean="0"/>
              <a:t>」（</a:t>
            </a:r>
            <a:r>
              <a:rPr lang="ja-JP" altLang="en-US" dirty="0" smtClean="0"/>
              <a:t>安倍晋三首相（当時）、</a:t>
            </a:r>
            <a:r>
              <a:rPr lang="fr-FR" altLang="ja-JP" dirty="0" smtClean="0"/>
              <a:t>2020</a:t>
            </a:r>
            <a:r>
              <a:rPr lang="ja-JP" altLang="en-US" dirty="0" smtClean="0"/>
              <a:t>年</a:t>
            </a:r>
            <a:r>
              <a:rPr lang="fr-FR" altLang="ja-JP" dirty="0" smtClean="0"/>
              <a:t>3</a:t>
            </a:r>
            <a:r>
              <a:rPr lang="ja-JP" altLang="ja-JP" dirty="0" smtClean="0"/>
              <a:t>月</a:t>
            </a:r>
            <a:r>
              <a:rPr lang="fr-FR" altLang="ja-JP" dirty="0" smtClean="0"/>
              <a:t>27</a:t>
            </a:r>
            <a:r>
              <a:rPr lang="ja-JP" altLang="ja-JP" dirty="0" smtClean="0"/>
              <a:t>日</a:t>
            </a:r>
            <a:r>
              <a:rPr lang="ja-JP" altLang="ja-JP" dirty="0"/>
              <a:t>、参議院予算委員会</a:t>
            </a:r>
            <a:r>
              <a:rPr lang="ja-JP" altLang="ja-JP" dirty="0" smtClean="0"/>
              <a:t>）</a:t>
            </a:r>
            <a:r>
              <a:rPr lang="ja-JP" altLang="en-US" dirty="0" smtClean="0"/>
              <a:t>　</a:t>
            </a:r>
            <a:r>
              <a:rPr lang="fr-FR" altLang="ja-JP" dirty="0" smtClean="0"/>
              <a:t>cf.</a:t>
            </a:r>
            <a:r>
              <a:rPr lang="ja-JP" altLang="en-US" dirty="0" smtClean="0"/>
              <a:t>丸山真男「歴史意識の「古層」」、</a:t>
            </a:r>
            <a:r>
              <a:rPr lang="fr-FR" altLang="ja-JP" dirty="0" smtClean="0"/>
              <a:t>1972</a:t>
            </a:r>
            <a:r>
              <a:rPr lang="ja-JP" altLang="en-US" dirty="0" smtClean="0"/>
              <a:t>年</a:t>
            </a:r>
            <a:r>
              <a:rPr lang="ja-JP" altLang="ja-JP" dirty="0" smtClean="0"/>
              <a:t> </a:t>
            </a:r>
            <a:endParaRPr lang="fr-FR" altLang="ja-JP" dirty="0" smtClean="0"/>
          </a:p>
          <a:p>
            <a:r>
              <a:rPr lang="ja-JP" altLang="en-US" dirty="0"/>
              <a:t>「いきおい」＝　惨事から祝賀へ、イメージのレベルでのシームレスな移行</a:t>
            </a:r>
            <a:endParaRPr lang="fr-FR" altLang="ja-JP" dirty="0"/>
          </a:p>
          <a:p>
            <a:endParaRPr lang="fr-FR" altLang="ja-JP" dirty="0"/>
          </a:p>
          <a:p>
            <a:r>
              <a:rPr lang="en-US" altLang="ja-JP" dirty="0" smtClean="0"/>
              <a:t>②</a:t>
            </a:r>
            <a:r>
              <a:rPr lang="ja-JP" altLang="en-US" dirty="0" smtClean="0"/>
              <a:t>　</a:t>
            </a:r>
            <a:r>
              <a:rPr lang="ja-JP" altLang="en-US" dirty="0" smtClean="0"/>
              <a:t>搾取</a:t>
            </a:r>
            <a:endParaRPr lang="fr-FR" altLang="ja-JP" dirty="0" smtClean="0"/>
          </a:p>
          <a:p>
            <a:r>
              <a:rPr lang="fr-FR" altLang="ja-JP" dirty="0" smtClean="0"/>
              <a:t>A </a:t>
            </a:r>
            <a:r>
              <a:rPr lang="ja-JP" altLang="en-US" dirty="0" smtClean="0"/>
              <a:t>東日本大震災・福島原発事故</a:t>
            </a:r>
            <a:r>
              <a:rPr lang="en-US" altLang="ja-JP" dirty="0" smtClean="0"/>
              <a:t> → </a:t>
            </a:r>
            <a:r>
              <a:rPr lang="ja-JP" altLang="en-US" dirty="0" smtClean="0"/>
              <a:t>原子力緊急事態宣言、惨事便乗型資本主義</a:t>
            </a:r>
            <a:endParaRPr lang="fr-FR" altLang="ja-JP" dirty="0" smtClean="0"/>
          </a:p>
          <a:p>
            <a:r>
              <a:rPr lang="ja-JP" altLang="en-US" dirty="0" smtClean="0"/>
              <a:t>（</a:t>
            </a:r>
            <a:r>
              <a:rPr lang="en-US" altLang="ja-JP" dirty="0" smtClean="0"/>
              <a:t>Cf. </a:t>
            </a:r>
            <a:r>
              <a:rPr lang="ja-JP" altLang="en-US" dirty="0" smtClean="0"/>
              <a:t>古川美穂</a:t>
            </a:r>
            <a:r>
              <a:rPr lang="en-US" altLang="ja-JP" dirty="0" smtClean="0"/>
              <a:t>『</a:t>
            </a:r>
            <a:r>
              <a:rPr lang="ja-JP" altLang="en-US" dirty="0" smtClean="0"/>
              <a:t>東北ショックドクトリン</a:t>
            </a:r>
            <a:r>
              <a:rPr lang="en-US" altLang="ja-JP" dirty="0" smtClean="0"/>
              <a:t>』</a:t>
            </a:r>
            <a:r>
              <a:rPr lang="ja-JP" altLang="en-US" dirty="0" smtClean="0"/>
              <a:t>、</a:t>
            </a:r>
            <a:r>
              <a:rPr lang="fr-FR" altLang="ja-JP" dirty="0" smtClean="0"/>
              <a:t>2015</a:t>
            </a:r>
            <a:r>
              <a:rPr lang="ja-JP" altLang="en-US" dirty="0" smtClean="0"/>
              <a:t>年）</a:t>
            </a:r>
            <a:endParaRPr lang="en-US" altLang="ja-JP" dirty="0" smtClean="0"/>
          </a:p>
          <a:p>
            <a:r>
              <a:rPr lang="en-US" altLang="ja-JP" dirty="0" smtClean="0"/>
              <a:t>B</a:t>
            </a:r>
            <a:r>
              <a:rPr lang="en-US" altLang="ja-JP" dirty="0"/>
              <a:t> </a:t>
            </a:r>
            <a:r>
              <a:rPr lang="en-US" altLang="ja-JP" dirty="0" smtClean="0"/>
              <a:t> </a:t>
            </a:r>
            <a:r>
              <a:rPr lang="ja-JP" altLang="en-US" dirty="0" smtClean="0"/>
              <a:t>「復興五輪」による原発事故隠蔽、反原発運動分断、五輪翼賛体制確立</a:t>
            </a:r>
            <a:endParaRPr lang="fr-FR" altLang="ja-JP" dirty="0" smtClean="0"/>
          </a:p>
          <a:p>
            <a:r>
              <a:rPr lang="ja-JP" altLang="ja-JP" dirty="0"/>
              <a:t>　</a:t>
            </a:r>
            <a:r>
              <a:rPr lang="en-US" altLang="ja-JP" dirty="0" smtClean="0"/>
              <a:t>→</a:t>
            </a:r>
            <a:r>
              <a:rPr lang="ja-JP" altLang="en-US" dirty="0" smtClean="0"/>
              <a:t>　安部長期政権、パン（アベノミクス）とサーカス（オリンピック）</a:t>
            </a:r>
            <a:endParaRPr lang="fr-FR" altLang="ja-JP" dirty="0" smtClean="0"/>
          </a:p>
          <a:p>
            <a:r>
              <a:rPr lang="fr-FR" altLang="ja-JP" dirty="0" smtClean="0"/>
              <a:t>C  </a:t>
            </a:r>
            <a:r>
              <a:rPr lang="ja-JP" altLang="en-US" dirty="0" smtClean="0"/>
              <a:t>コロナによる延期から開催強行へ　</a:t>
            </a:r>
            <a:r>
              <a:rPr lang="en-US" altLang="ja-JP" dirty="0" smtClean="0"/>
              <a:t>→</a:t>
            </a:r>
            <a:r>
              <a:rPr lang="ja-JP" altLang="en-US" dirty="0" smtClean="0"/>
              <a:t>　緊急事態宣言下の五輪　祝賀＝惨事</a:t>
            </a:r>
            <a:endParaRPr lang="fr-FR" altLang="ja-JP" dirty="0" smtClean="0"/>
          </a:p>
          <a:p>
            <a:endParaRPr lang="fr-FR" altLang="ja-JP" dirty="0"/>
          </a:p>
          <a:p>
            <a:r>
              <a:rPr lang="ja-JP" altLang="en-US" dirty="0" smtClean="0"/>
              <a:t>祝賀資本主義はそれ自体収奪のシステムだが、祝祭の後に不況、規制緩和、増税が襲う「ワンツーパンチ」（ボイコフ）</a:t>
            </a:r>
            <a:endParaRPr lang="fr-FR" altLang="ja-JP" dirty="0" smtClean="0"/>
          </a:p>
          <a:p>
            <a:r>
              <a:rPr lang="en-US" altLang="ja-JP" dirty="0" smtClean="0"/>
              <a:t>⇔</a:t>
            </a:r>
            <a:r>
              <a:rPr lang="ja-JP" altLang="en-US" dirty="0" smtClean="0"/>
              <a:t>　震災後の日本の民衆生活は、</a:t>
            </a:r>
            <a:r>
              <a:rPr lang="fr-FR" altLang="ja-JP" dirty="0" smtClean="0"/>
              <a:t>A</a:t>
            </a:r>
            <a:r>
              <a:rPr lang="ja-JP" altLang="en-US" dirty="0" smtClean="0"/>
              <a:t>から</a:t>
            </a:r>
            <a:r>
              <a:rPr lang="fr-FR" altLang="ja-JP" dirty="0" smtClean="0"/>
              <a:t>C</a:t>
            </a:r>
            <a:r>
              <a:rPr lang="ja-JP" altLang="en-US" dirty="0" smtClean="0"/>
              <a:t>まで４重の打撃を被ることに　</a:t>
            </a:r>
            <a:endParaRPr lang="fr-FR" altLang="ja-JP" dirty="0" smtClean="0"/>
          </a:p>
          <a:p>
            <a:endParaRPr lang="fr-FR" altLang="ja-JP" dirty="0"/>
          </a:p>
          <a:p>
            <a:endParaRPr lang="ja-JP" altLang="en-US" dirty="0"/>
          </a:p>
        </p:txBody>
      </p:sp>
    </p:spTree>
    <p:extLst>
      <p:ext uri="{BB962C8B-B14F-4D97-AF65-F5344CB8AC3E}">
        <p14:creationId xmlns:p14="http://schemas.microsoft.com/office/powerpoint/2010/main" val="2604868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91057" y="101142"/>
            <a:ext cx="8777340" cy="6555641"/>
          </a:xfrm>
          <a:prstGeom prst="rect">
            <a:avLst/>
          </a:prstGeom>
          <a:noFill/>
        </p:spPr>
        <p:txBody>
          <a:bodyPr wrap="square" rtlCol="0">
            <a:spAutoFit/>
          </a:bodyPr>
          <a:lstStyle/>
          <a:p>
            <a:r>
              <a:rPr kumimoji="1" lang="en-US" altLang="ja-JP" sz="2000" dirty="0" smtClean="0"/>
              <a:t>③</a:t>
            </a:r>
            <a:r>
              <a:rPr lang="ja-JP" altLang="en-US" sz="2000" dirty="0"/>
              <a:t>　</a:t>
            </a:r>
            <a:r>
              <a:rPr kumimoji="1" lang="ja-JP" altLang="en-US" sz="2000" dirty="0" smtClean="0"/>
              <a:t>スペクタクルの政治</a:t>
            </a:r>
            <a:endParaRPr kumimoji="1" lang="fr-FR" altLang="ja-JP" sz="2000" dirty="0" smtClean="0"/>
          </a:p>
          <a:p>
            <a:r>
              <a:rPr lang="ja-JP" altLang="en-US" sz="2000" dirty="0" smtClean="0"/>
              <a:t>ギィ・ドゥボール</a:t>
            </a:r>
            <a:r>
              <a:rPr lang="en-US" altLang="ja-JP" sz="2000" dirty="0" smtClean="0"/>
              <a:t>『</a:t>
            </a:r>
            <a:r>
              <a:rPr lang="ja-JP" altLang="en-US" sz="2000" dirty="0" smtClean="0"/>
              <a:t>スペクタクルの社会</a:t>
            </a:r>
            <a:r>
              <a:rPr lang="en-US" altLang="ja-JP" sz="2000" dirty="0" smtClean="0"/>
              <a:t>』</a:t>
            </a:r>
            <a:r>
              <a:rPr lang="ja-JP" altLang="en-US" sz="2000" dirty="0" smtClean="0"/>
              <a:t>（</a:t>
            </a:r>
            <a:r>
              <a:rPr lang="fr-FR" altLang="ja-JP" sz="2000" dirty="0" smtClean="0"/>
              <a:t>1967</a:t>
            </a:r>
            <a:r>
              <a:rPr lang="ja-JP" altLang="en-US" sz="2000" dirty="0" smtClean="0"/>
              <a:t>年）　</a:t>
            </a:r>
            <a:endParaRPr lang="fr-FR" altLang="ja-JP" sz="2000" dirty="0"/>
          </a:p>
          <a:p>
            <a:endParaRPr lang="en-US" altLang="ja-JP" sz="2000" dirty="0" smtClean="0"/>
          </a:p>
          <a:p>
            <a:r>
              <a:rPr lang="fr-FR" altLang="ja-JP" sz="2000" dirty="0"/>
              <a:t>A </a:t>
            </a:r>
            <a:r>
              <a:rPr lang="ja-JP" altLang="ja-JP" sz="2000" dirty="0"/>
              <a:t>集中的スペクタクル　「服従せよ！」</a:t>
            </a:r>
            <a:r>
              <a:rPr lang="ja-JP" altLang="ja-JP" sz="2000" dirty="0" smtClean="0"/>
              <a:t>（</a:t>
            </a:r>
            <a:r>
              <a:rPr lang="fr-FR" altLang="ja-JP" sz="2000" dirty="0" smtClean="0"/>
              <a:t>1936</a:t>
            </a:r>
            <a:r>
              <a:rPr lang="ja-JP" altLang="ja-JP" sz="2000" dirty="0"/>
              <a:t>年ベルリン大会</a:t>
            </a:r>
            <a:r>
              <a:rPr lang="ja-JP" altLang="ja-JP" sz="2000" dirty="0" smtClean="0"/>
              <a:t>）</a:t>
            </a:r>
            <a:endParaRPr lang="fr-FR" altLang="ja-JP" sz="2000" dirty="0"/>
          </a:p>
          <a:p>
            <a:r>
              <a:rPr lang="fr-FR" altLang="ja-JP" sz="2000" dirty="0" smtClean="0"/>
              <a:t>B </a:t>
            </a:r>
            <a:r>
              <a:rPr lang="ja-JP" altLang="ja-JP" sz="2000" dirty="0"/>
              <a:t>浸透的スペクタクル　</a:t>
            </a:r>
            <a:r>
              <a:rPr lang="ja-JP" altLang="ja-JP" sz="2000" dirty="0" smtClean="0"/>
              <a:t>「</a:t>
            </a:r>
            <a:r>
              <a:rPr lang="ja-JP" altLang="ja-JP" sz="2000" dirty="0"/>
              <a:t>消費せよ！」</a:t>
            </a:r>
            <a:r>
              <a:rPr lang="ja-JP" altLang="ja-JP" sz="2000" dirty="0" smtClean="0"/>
              <a:t>（</a:t>
            </a:r>
            <a:r>
              <a:rPr lang="fr-FR" altLang="ja-JP" sz="2000" dirty="0" smtClean="0"/>
              <a:t>1984</a:t>
            </a:r>
            <a:r>
              <a:rPr lang="ja-JP" altLang="ja-JP" sz="2000" dirty="0" smtClean="0"/>
              <a:t>年</a:t>
            </a:r>
            <a:r>
              <a:rPr lang="ja-JP" altLang="en-US" sz="2000" dirty="0" smtClean="0"/>
              <a:t>ロサンジェルス</a:t>
            </a:r>
            <a:r>
              <a:rPr lang="ja-JP" altLang="ja-JP" sz="2000" dirty="0" smtClean="0"/>
              <a:t>大会</a:t>
            </a:r>
            <a:r>
              <a:rPr lang="ja-JP" altLang="ja-JP" sz="2000" dirty="0" smtClean="0"/>
              <a:t>）</a:t>
            </a:r>
            <a:endParaRPr lang="en-US" altLang="ja-JP" sz="2000" dirty="0"/>
          </a:p>
          <a:p>
            <a:r>
              <a:rPr lang="fr-FR" altLang="ja-JP" sz="2000" dirty="0" smtClean="0"/>
              <a:t>C </a:t>
            </a:r>
            <a:r>
              <a:rPr lang="ja-JP" altLang="ja-JP" sz="2000" dirty="0"/>
              <a:t>統合的</a:t>
            </a:r>
            <a:r>
              <a:rPr lang="ja-JP" altLang="ja-JP" sz="2000" dirty="0" smtClean="0"/>
              <a:t>スペクタクル</a:t>
            </a:r>
            <a:r>
              <a:rPr lang="fr-FR" altLang="ja-JP" sz="2000" dirty="0"/>
              <a:t> </a:t>
            </a:r>
            <a:r>
              <a:rPr lang="fr-FR" altLang="ja-JP" sz="2000" dirty="0" smtClean="0"/>
              <a:t> </a:t>
            </a:r>
            <a:r>
              <a:rPr lang="ja-JP" altLang="ja-JP" sz="2000" dirty="0" smtClean="0"/>
              <a:t>「</a:t>
            </a:r>
            <a:r>
              <a:rPr lang="ja-JP" altLang="ja-JP" sz="2000" dirty="0"/>
              <a:t>服従せよ＝消費せよ！</a:t>
            </a:r>
            <a:r>
              <a:rPr lang="ja-JP" altLang="ja-JP" sz="2000" dirty="0" smtClean="0"/>
              <a:t>」（</a:t>
            </a:r>
            <a:r>
              <a:rPr lang="fr-FR" altLang="ja-JP" sz="2000" dirty="0" smtClean="0"/>
              <a:t>2004</a:t>
            </a:r>
            <a:r>
              <a:rPr lang="ja-JP" altLang="ja-JP" sz="2000" dirty="0"/>
              <a:t>年アテネ大会で崩壊</a:t>
            </a:r>
            <a:r>
              <a:rPr lang="ja-JP" altLang="ja-JP" sz="2000" dirty="0" smtClean="0"/>
              <a:t>）</a:t>
            </a:r>
            <a:endParaRPr lang="en-US" altLang="ja-JP" sz="2000" dirty="0"/>
          </a:p>
          <a:p>
            <a:r>
              <a:rPr lang="fr-FR" altLang="ja-JP" sz="2000" dirty="0" smtClean="0"/>
              <a:t>D </a:t>
            </a:r>
            <a:r>
              <a:rPr lang="ja-JP" altLang="ja-JP" sz="2000" dirty="0"/>
              <a:t>崩壊する</a:t>
            </a:r>
            <a:r>
              <a:rPr lang="ja-JP" altLang="ja-JP" sz="2000" dirty="0" smtClean="0"/>
              <a:t>スペクタクル「</a:t>
            </a:r>
            <a:r>
              <a:rPr lang="ja-JP" altLang="ja-JP" sz="2000" dirty="0"/>
              <a:t>リサイクルせよ！</a:t>
            </a:r>
            <a:r>
              <a:rPr lang="ja-JP" altLang="ja-JP" sz="2000" dirty="0" smtClean="0"/>
              <a:t>」（</a:t>
            </a:r>
            <a:r>
              <a:rPr lang="ja-JP" altLang="ja-JP" sz="2000" dirty="0"/>
              <a:t>限りある資源を、過去の「</a:t>
            </a:r>
            <a:r>
              <a:rPr lang="ja-JP" altLang="ja-JP" sz="2000" dirty="0" smtClean="0"/>
              <a:t>栄光</a:t>
            </a:r>
            <a:r>
              <a:rPr lang="ja-JP" altLang="ja-JP" sz="2000" dirty="0"/>
              <a:t>」を、核燃料</a:t>
            </a:r>
            <a:r>
              <a:rPr lang="ja-JP" altLang="ja-JP" sz="2000" dirty="0" smtClean="0"/>
              <a:t>を・</a:t>
            </a:r>
            <a:r>
              <a:rPr lang="ja-JP" altLang="ja-JP" sz="2000" dirty="0"/>
              <a:t>・</a:t>
            </a:r>
            <a:r>
              <a:rPr lang="ja-JP" altLang="ja-JP" sz="2000" dirty="0" smtClean="0"/>
              <a:t>・</a:t>
            </a:r>
            <a:r>
              <a:rPr lang="ja-JP" altLang="en-US" sz="2000" dirty="0" smtClean="0"/>
              <a:t>）</a:t>
            </a:r>
            <a:endParaRPr lang="fr-FR" altLang="ja-JP" sz="2000" dirty="0" smtClean="0"/>
          </a:p>
          <a:p>
            <a:r>
              <a:rPr lang="ja-JP" altLang="ja-JP" sz="2000" dirty="0" smtClean="0"/>
              <a:t>高</a:t>
            </a:r>
            <a:r>
              <a:rPr lang="ja-JP" altLang="en-US" sz="2000" dirty="0" smtClean="0"/>
              <a:t>祖</a:t>
            </a:r>
            <a:r>
              <a:rPr lang="ja-JP" altLang="ja-JP" sz="2000" dirty="0" smtClean="0"/>
              <a:t>岩</a:t>
            </a:r>
            <a:r>
              <a:rPr lang="ja-JP" altLang="ja-JP" sz="2000" dirty="0"/>
              <a:t>三郎「</a:t>
            </a:r>
            <a:r>
              <a:rPr lang="ja-JP" altLang="ja-JP" sz="2000" dirty="0" smtClean="0"/>
              <a:t>オリンピックー</a:t>
            </a:r>
            <a:r>
              <a:rPr lang="ja-JP" altLang="ja-JP" sz="2000" dirty="0"/>
              <a:t>かくもおぞましきスペクタクル」、『インパクション』</a:t>
            </a:r>
            <a:r>
              <a:rPr lang="fr-FR" altLang="ja-JP" sz="2000" dirty="0"/>
              <a:t>194</a:t>
            </a:r>
            <a:r>
              <a:rPr lang="ja-JP" altLang="ja-JP" sz="2000" dirty="0" smtClean="0"/>
              <a:t>号</a:t>
            </a:r>
            <a:r>
              <a:rPr lang="ja-JP" altLang="en-US" sz="2000" dirty="0" smtClean="0"/>
              <a:t>、</a:t>
            </a:r>
            <a:r>
              <a:rPr lang="fr-FR" altLang="ja-JP" sz="2000" dirty="0" smtClean="0"/>
              <a:t>2014</a:t>
            </a:r>
            <a:r>
              <a:rPr lang="ja-JP" altLang="en-US" sz="2000" dirty="0" smtClean="0"/>
              <a:t>年</a:t>
            </a:r>
            <a:endParaRPr lang="fr-FR" altLang="ja-JP" sz="2000" dirty="0" smtClean="0"/>
          </a:p>
          <a:p>
            <a:endParaRPr lang="fr-FR" altLang="ja-JP" sz="2000" dirty="0"/>
          </a:p>
          <a:p>
            <a:r>
              <a:rPr lang="ja-JP" altLang="ja-JP" sz="2000" dirty="0"/>
              <a:t>「会場に近づいたとしてもリレーの様子を見ることはできない。周囲はぐるっと</a:t>
            </a:r>
            <a:r>
              <a:rPr lang="ja-JP" altLang="ja-JP" sz="2000" dirty="0" smtClean="0"/>
              <a:t>白い</a:t>
            </a:r>
            <a:r>
              <a:rPr lang="ja-JP" altLang="ja-JP" sz="2000" dirty="0"/>
              <a:t>幕やテントで囲われ、警備員約６０人が立ち、さらにその外側には「</a:t>
            </a:r>
            <a:r>
              <a:rPr lang="ja-JP" altLang="ja-JP" sz="2000" dirty="0" smtClean="0"/>
              <a:t>立ち入り禁止</a:t>
            </a:r>
            <a:r>
              <a:rPr lang="ja-JP" altLang="ja-JP" sz="2000" dirty="0"/>
              <a:t>」の黄色いテープが張り巡らされている。見たままを書いたツイートが反響を</a:t>
            </a:r>
            <a:r>
              <a:rPr lang="ja-JP" altLang="ja-JP" sz="2000" dirty="0" smtClean="0"/>
              <a:t>呼んだ</a:t>
            </a:r>
            <a:r>
              <a:rPr lang="ja-JP" altLang="ja-JP" sz="2000" dirty="0"/>
              <a:t>。「見てはいけない秘祭なのか」「事件現場みたい」「シュールすぎる」と</a:t>
            </a:r>
            <a:r>
              <a:rPr lang="ja-JP" altLang="ja-JP" sz="2000" dirty="0" smtClean="0"/>
              <a:t>あきれる</a:t>
            </a:r>
            <a:r>
              <a:rPr lang="ja-JP" altLang="ja-JP" sz="2000" dirty="0"/>
              <a:t>声が多数。それから、「</a:t>
            </a:r>
            <a:r>
              <a:rPr lang="ja-JP" altLang="ja-JP" sz="2000" u="sng" dirty="0"/>
              <a:t>この喜劇を楽しめないのは、これが喜劇ではなく悲劇だ</a:t>
            </a:r>
            <a:r>
              <a:rPr lang="ja-JP" altLang="ja-JP" sz="2000" u="sng" dirty="0" smtClean="0"/>
              <a:t>からだ</a:t>
            </a:r>
            <a:r>
              <a:rPr lang="ja-JP" altLang="ja-JP" sz="2000" u="sng" dirty="0"/>
              <a:t>。しかも私は観客ではなく舞台の上にいる</a:t>
            </a:r>
            <a:r>
              <a:rPr lang="ja-JP" altLang="ja-JP" sz="2000" dirty="0"/>
              <a:t>」というコメントがあり、</a:t>
            </a:r>
            <a:r>
              <a:rPr lang="ja-JP" altLang="ja-JP" sz="2000" dirty="0" smtClean="0"/>
              <a:t>考え込んでしま</a:t>
            </a:r>
            <a:r>
              <a:rPr lang="ja-JP" altLang="en-US" sz="2000" dirty="0" smtClean="0"/>
              <a:t>っ</a:t>
            </a:r>
            <a:r>
              <a:rPr lang="ja-JP" altLang="ja-JP" sz="2000" dirty="0" smtClean="0"/>
              <a:t>た</a:t>
            </a:r>
            <a:r>
              <a:rPr lang="ja-JP" altLang="ja-JP" sz="2000" dirty="0"/>
              <a:t>。」（阿部岳「沖縄に上陸した聖火リレー」、『沖縄タイムス』</a:t>
            </a:r>
            <a:r>
              <a:rPr lang="fr-FR" altLang="ja-JP" sz="2000" dirty="0"/>
              <a:t>WEB</a:t>
            </a:r>
            <a:r>
              <a:rPr lang="ja-JP" altLang="ja-JP" sz="2000" dirty="0"/>
              <a:t>版、</a:t>
            </a:r>
          </a:p>
          <a:p>
            <a:r>
              <a:rPr lang="fr-FR" altLang="ja-JP" sz="2000" dirty="0" smtClean="0"/>
              <a:t>2021</a:t>
            </a:r>
            <a:r>
              <a:rPr lang="ja-JP" altLang="ja-JP" sz="2000" dirty="0"/>
              <a:t>年</a:t>
            </a:r>
            <a:r>
              <a:rPr lang="fr-FR" altLang="ja-JP" sz="2000" dirty="0"/>
              <a:t>5</a:t>
            </a:r>
            <a:r>
              <a:rPr lang="ja-JP" altLang="ja-JP" sz="2000" dirty="0"/>
              <a:t>月</a:t>
            </a:r>
            <a:r>
              <a:rPr lang="fr-FR" altLang="ja-JP" sz="2000" dirty="0"/>
              <a:t>3</a:t>
            </a:r>
            <a:r>
              <a:rPr lang="ja-JP" altLang="ja-JP" sz="2000" dirty="0"/>
              <a:t>日</a:t>
            </a:r>
            <a:r>
              <a:rPr lang="ja-JP" altLang="ja-JP" sz="2000" dirty="0" smtClean="0"/>
              <a:t>）</a:t>
            </a:r>
            <a:r>
              <a:rPr lang="ja-JP" altLang="en-US" sz="2000" dirty="0" smtClean="0"/>
              <a:t>　私たちは「崩壊するスペクタクル」のなかに・・・</a:t>
            </a:r>
            <a:r>
              <a:rPr lang="ja-JP" altLang="ja-JP" sz="2000" dirty="0" smtClean="0"/>
              <a:t> </a:t>
            </a:r>
            <a:r>
              <a:rPr lang="ja-JP" altLang="en-US" sz="2000" dirty="0" smtClean="0"/>
              <a:t>　</a:t>
            </a:r>
            <a:endParaRPr lang="fr-FR" altLang="ja-JP" sz="2000" dirty="0" smtClean="0"/>
          </a:p>
        </p:txBody>
      </p:sp>
    </p:spTree>
    <p:extLst>
      <p:ext uri="{BB962C8B-B14F-4D97-AF65-F5344CB8AC3E}">
        <p14:creationId xmlns:p14="http://schemas.microsoft.com/office/powerpoint/2010/main" val="2174780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8670" y="314664"/>
            <a:ext cx="9065329" cy="5940088"/>
          </a:xfrm>
          <a:prstGeom prst="rect">
            <a:avLst/>
          </a:prstGeom>
          <a:noFill/>
        </p:spPr>
        <p:txBody>
          <a:bodyPr wrap="square" rtlCol="0">
            <a:spAutoFit/>
          </a:bodyPr>
          <a:lstStyle/>
          <a:p>
            <a:r>
              <a:rPr kumimoji="1" lang="ja-JP" altLang="en-US" sz="2000" dirty="0" smtClean="0"/>
              <a:t>４）おわりに　</a:t>
            </a:r>
            <a:r>
              <a:rPr kumimoji="1" lang="en-US" altLang="ja-JP" sz="2000" dirty="0" smtClean="0"/>
              <a:t>〜</a:t>
            </a:r>
            <a:r>
              <a:rPr kumimoji="1" lang="ja-JP" altLang="en-US" sz="2000" dirty="0" smtClean="0"/>
              <a:t>　もうひとつのトポロジー</a:t>
            </a:r>
            <a:endParaRPr kumimoji="1" lang="fr-FR" altLang="ja-JP" sz="2000" dirty="0" smtClean="0"/>
          </a:p>
          <a:p>
            <a:endParaRPr lang="fr-FR" altLang="ja-JP" sz="2000" dirty="0"/>
          </a:p>
          <a:p>
            <a:r>
              <a:rPr lang="ja-JP" altLang="ja-JP" sz="2000" dirty="0"/>
              <a:t>４月１日、</a:t>
            </a:r>
            <a:r>
              <a:rPr lang="ja-JP" altLang="ja-JP" sz="2000" dirty="0" smtClean="0"/>
              <a:t>長野市</a:t>
            </a:r>
            <a:r>
              <a:rPr lang="ja-JP" altLang="en-US" sz="2000" dirty="0" smtClean="0"/>
              <a:t>で「聖火」リレー</a:t>
            </a:r>
            <a:r>
              <a:rPr lang="ja-JP" altLang="ja-JP" sz="2000" dirty="0" smtClean="0"/>
              <a:t>。</a:t>
            </a:r>
            <a:r>
              <a:rPr lang="ja-JP" altLang="ja-JP" sz="2000" dirty="0"/>
              <a:t>この日の長野市は県独自の基準でコロナ感染の警戒レベル５。</a:t>
            </a:r>
            <a:r>
              <a:rPr lang="fr-FR" altLang="ja-JP" sz="2000" dirty="0" smtClean="0"/>
              <a:t>1998</a:t>
            </a:r>
            <a:r>
              <a:rPr lang="ja-JP" altLang="ja-JP" sz="2000" dirty="0"/>
              <a:t>年冬季五輪反対を担った「オリンピックいらない人たちネットワーク」抗議行動</a:t>
            </a:r>
            <a:r>
              <a:rPr lang="ja-JP" altLang="ja-JP" sz="2000" dirty="0" smtClean="0"/>
              <a:t>。</a:t>
            </a:r>
            <a:endParaRPr lang="fr-FR" altLang="ja-JP" sz="2000" dirty="0" smtClean="0"/>
          </a:p>
          <a:p>
            <a:endParaRPr lang="fr-FR" altLang="ja-JP" sz="2000" dirty="0"/>
          </a:p>
          <a:p>
            <a:r>
              <a:rPr lang="fr-FR" altLang="ja-JP" sz="2000" dirty="0" smtClean="0"/>
              <a:t>NHK</a:t>
            </a:r>
            <a:r>
              <a:rPr lang="ja-JP" altLang="ja-JP" sz="2000" dirty="0" smtClean="0"/>
              <a:t>、</a:t>
            </a:r>
            <a:r>
              <a:rPr lang="ja-JP" altLang="en-US" sz="2000" dirty="0" smtClean="0"/>
              <a:t>ライブストリーミング中に</a:t>
            </a:r>
            <a:r>
              <a:rPr lang="ja-JP" altLang="ja-JP" sz="2000" dirty="0" smtClean="0"/>
              <a:t>抗議</a:t>
            </a:r>
            <a:r>
              <a:rPr lang="ja-JP" altLang="en-US" sz="2000" dirty="0" smtClean="0"/>
              <a:t>の</a:t>
            </a:r>
            <a:r>
              <a:rPr lang="ja-JP" altLang="ja-JP" sz="2000" dirty="0" smtClean="0"/>
              <a:t>音声</a:t>
            </a:r>
            <a:r>
              <a:rPr lang="ja-JP" altLang="en-US" sz="2000" dirty="0" smtClean="0"/>
              <a:t>を</a:t>
            </a:r>
            <a:r>
              <a:rPr lang="ja-JP" altLang="ja-JP" sz="2000" dirty="0" smtClean="0"/>
              <a:t>消去。</a:t>
            </a:r>
            <a:r>
              <a:rPr lang="fr-FR" altLang="ja-JP" sz="2000" dirty="0" smtClean="0"/>
              <a:t>30</a:t>
            </a:r>
            <a:r>
              <a:rPr lang="ja-JP" altLang="ja-JP" sz="2000" dirty="0" smtClean="0"/>
              <a:t>秒間</a:t>
            </a:r>
            <a:r>
              <a:rPr lang="ja-JP" altLang="ja-JP" sz="2000" dirty="0"/>
              <a:t>ミュート</a:t>
            </a:r>
            <a:r>
              <a:rPr lang="ja-JP" altLang="ja-JP" sz="2000" dirty="0" smtClean="0"/>
              <a:t>に。</a:t>
            </a:r>
            <a:r>
              <a:rPr lang="ja-JP" altLang="ja-JP" sz="2000" dirty="0"/>
              <a:t>リアルタイムの検閲</a:t>
            </a:r>
            <a:r>
              <a:rPr lang="ja-JP" altLang="ja-JP" sz="2000" dirty="0" smtClean="0"/>
              <a:t>、改竄</a:t>
            </a:r>
            <a:r>
              <a:rPr lang="ja-JP" altLang="en-US" sz="2000" dirty="0" smtClean="0"/>
              <a:t>。</a:t>
            </a:r>
            <a:r>
              <a:rPr lang="fr-FR" altLang="ja-JP" sz="2000" u="sng" dirty="0" smtClean="0"/>
              <a:t>SNS</a:t>
            </a:r>
            <a:r>
              <a:rPr lang="ja-JP" altLang="en-US" sz="2000" u="sng" dirty="0" smtClean="0"/>
              <a:t>に</a:t>
            </a:r>
            <a:r>
              <a:rPr lang="ja-JP" altLang="ja-JP" sz="2000" u="sng" dirty="0" smtClean="0"/>
              <a:t>批判殺到</a:t>
            </a:r>
            <a:r>
              <a:rPr lang="ja-JP" altLang="ja-JP" sz="2000" dirty="0" smtClean="0"/>
              <a:t>。</a:t>
            </a:r>
            <a:r>
              <a:rPr lang="ja-JP" altLang="en-US" sz="2000" dirty="0" smtClean="0"/>
              <a:t>蟻の一穴に。</a:t>
            </a:r>
            <a:endParaRPr lang="fr-FR" altLang="ja-JP" sz="2000" dirty="0" smtClean="0"/>
          </a:p>
          <a:p>
            <a:endParaRPr lang="fr-FR" altLang="ja-JP" sz="2000" dirty="0"/>
          </a:p>
          <a:p>
            <a:r>
              <a:rPr lang="ja-JP" altLang="en-US" sz="2000" dirty="0" smtClean="0"/>
              <a:t>信濃毎日新聞記者の現場取材、後日資料提供。</a:t>
            </a:r>
            <a:r>
              <a:rPr lang="fr-FR" altLang="ja-JP" sz="2000" dirty="0" smtClean="0"/>
              <a:t>5</a:t>
            </a:r>
            <a:r>
              <a:rPr lang="ja-JP" altLang="en-US" sz="2000" dirty="0" smtClean="0"/>
              <a:t>月</a:t>
            </a:r>
            <a:r>
              <a:rPr lang="fr-FR" altLang="ja-JP" sz="2000" dirty="0" smtClean="0"/>
              <a:t>23</a:t>
            </a:r>
            <a:r>
              <a:rPr lang="ja-JP" altLang="en-US" sz="2000" dirty="0" smtClean="0"/>
              <a:t>日、信毎中止要請の社説掲載。</a:t>
            </a:r>
            <a:endParaRPr lang="fr-FR" altLang="ja-JP" sz="2000" dirty="0" smtClean="0"/>
          </a:p>
          <a:p>
            <a:endParaRPr lang="fr-FR" altLang="ja-JP" sz="2000" dirty="0"/>
          </a:p>
          <a:p>
            <a:r>
              <a:rPr lang="ja-JP" altLang="en-US" sz="2000" dirty="0" smtClean="0"/>
              <a:t>批判の声を上げた人々はライブストリーミングを見ていたのだから、大半は地元住民であり、オリンピックにどちらかと言えば肯定的な意見の持ち主たちだったと考えられる。日本選手のゴールドラッシュが続く今、この人々が検閲による「スペクタクルの</a:t>
            </a:r>
            <a:r>
              <a:rPr lang="ja-JP" altLang="en-US" sz="2000" dirty="0" smtClean="0"/>
              <a:t>崩壊</a:t>
            </a:r>
            <a:r>
              <a:rPr lang="ja-JP" altLang="en-US" sz="2000" dirty="0" smtClean="0"/>
              <a:t>＝自壊</a:t>
            </a:r>
            <a:r>
              <a:rPr lang="ja-JP" altLang="en-US" sz="2000" dirty="0" smtClean="0"/>
              <a:t>」に</a:t>
            </a:r>
            <a:r>
              <a:rPr lang="ja-JP" altLang="en-US" sz="2000" dirty="0" smtClean="0"/>
              <a:t>即座</a:t>
            </a:r>
            <a:r>
              <a:rPr lang="ja-JP" altLang="en-US" sz="2000" dirty="0" smtClean="0"/>
              <a:t>に</a:t>
            </a:r>
            <a:r>
              <a:rPr lang="ja-JP" altLang="en-US" sz="2000" dirty="0" smtClean="0"/>
              <a:t>応答したことの意味を考えたい。</a:t>
            </a:r>
            <a:r>
              <a:rPr lang="ja-JP" altLang="ja-JP" sz="2000" dirty="0" smtClean="0"/>
              <a:t> </a:t>
            </a:r>
            <a:endParaRPr lang="fr-FR" altLang="ja-JP" sz="2000" dirty="0" smtClean="0"/>
          </a:p>
          <a:p>
            <a:endParaRPr kumimoji="1" lang="fr-FR" altLang="ja-JP" sz="2000" dirty="0"/>
          </a:p>
          <a:p>
            <a:endParaRPr kumimoji="1" lang="ja-JP" altLang="en-US" sz="2000" dirty="0"/>
          </a:p>
        </p:txBody>
      </p:sp>
    </p:spTree>
    <p:extLst>
      <p:ext uri="{BB962C8B-B14F-4D97-AF65-F5344CB8AC3E}">
        <p14:creationId xmlns:p14="http://schemas.microsoft.com/office/powerpoint/2010/main" val="3276374710"/>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インク瓶">
  <a:themeElements>
    <a:clrScheme name="インク瓶">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インク瓶">
      <a:majorFont>
        <a:latin typeface="Goudy Old Style"/>
        <a:ea typeface=""/>
        <a:cs typeface=""/>
        <a:font script="Jpan" typeface="ＭＳ 明朝"/>
        <a:font script="Hans" typeface="宋体"/>
        <a:font script="Hant" typeface="新細明體"/>
      </a:majorFont>
      <a:minorFont>
        <a:latin typeface="Goudy Old Style"/>
        <a:ea typeface=""/>
        <a:cs typeface=""/>
        <a:font script="Jpan" typeface="ＭＳ 明朝"/>
        <a:font script="Hans" typeface="宋体"/>
        <a:font script="Hant" typeface="新細明體"/>
      </a:minorFont>
    </a:fontScheme>
    <a:fmtScheme name="インク瓶">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254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インク瓶.thmx</Template>
  <TotalTime>948</TotalTime>
  <Words>444</Words>
  <Application>Microsoft Macintosh PowerPoint</Application>
  <PresentationFormat>画面に合わせる (4:3)</PresentationFormat>
  <Paragraphs>99</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インク瓶</vt:lpstr>
      <vt:lpstr>　日本型祝賀資本主義のオリンピック</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一橋大学</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日本型祝賀資本主義のオリンピック</dc:title>
  <dc:creator>鵜飼 哲</dc:creator>
  <cp:lastModifiedBy>鵜飼 哲</cp:lastModifiedBy>
  <cp:revision>124</cp:revision>
  <dcterms:created xsi:type="dcterms:W3CDTF">2021-07-28T14:00:55Z</dcterms:created>
  <dcterms:modified xsi:type="dcterms:W3CDTF">2021-07-31T02:44:45Z</dcterms:modified>
</cp:coreProperties>
</file>